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b="def" i="def"/>
      <a:tcStyle>
        <a:tcBdr/>
        <a:fill>
          <a:solidFill>
            <a:srgbClr val="E8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b="def" i="def"/>
      <a:tcStyle>
        <a:tcBdr/>
        <a:fill>
          <a:solidFill>
            <a:srgbClr val="E7EC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b="def" i="def"/>
      <a:tcStyle>
        <a:tcBdr/>
        <a:fill>
          <a:solidFill>
            <a:srgbClr val="EFEE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8" name="Shape 268"/>
          <p:cNvSpPr/>
          <p:nvPr>
            <p:ph type="sldImg"/>
          </p:nvPr>
        </p:nvSpPr>
        <p:spPr>
          <a:xfrm>
            <a:off x="1143000" y="685800"/>
            <a:ext cx="4572000" cy="3429000"/>
          </a:xfrm>
          <a:prstGeom prst="rect">
            <a:avLst/>
          </a:prstGeom>
        </p:spPr>
        <p:txBody>
          <a:bodyPr/>
          <a:lstStyle/>
          <a:p>
            <a:pPr/>
          </a:p>
        </p:txBody>
      </p:sp>
      <p:sp>
        <p:nvSpPr>
          <p:cNvPr id="269" name="Shape 2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iapositiva titolo">
    <p:spTree>
      <p:nvGrpSpPr>
        <p:cNvPr id="1" name=""/>
        <p:cNvGrpSpPr/>
        <p:nvPr/>
      </p:nvGrpSpPr>
      <p:grpSpPr>
        <a:xfrm>
          <a:off x="0" y="0"/>
          <a:ext cx="0" cy="0"/>
          <a:chOff x="0" y="0"/>
          <a:chExt cx="0" cy="0"/>
        </a:xfrm>
      </p:grpSpPr>
      <p:sp>
        <p:nvSpPr>
          <p:cNvPr id="19" name="Segnaposto immagine 9"/>
          <p:cNvSpPr/>
          <p:nvPr>
            <p:ph type="pic" idx="13"/>
          </p:nvPr>
        </p:nvSpPr>
        <p:spPr>
          <a:xfrm>
            <a:off x="0" y="0"/>
            <a:ext cx="12192000" cy="6858000"/>
          </a:xfrm>
          <a:prstGeom prst="rect">
            <a:avLst/>
          </a:prstGeom>
        </p:spPr>
        <p:txBody>
          <a:bodyPr lIns="91439" tIns="45719" rIns="91439" bIns="45719">
            <a:noAutofit/>
          </a:bodyPr>
          <a:lstStyle/>
          <a:p>
            <a:pPr/>
          </a:p>
        </p:txBody>
      </p:sp>
      <p:sp>
        <p:nvSpPr>
          <p:cNvPr id="20" name="Corpo livello uno…"/>
          <p:cNvSpPr txBox="1"/>
          <p:nvPr>
            <p:ph type="body" sz="quarter" idx="1"/>
          </p:nvPr>
        </p:nvSpPr>
        <p:spPr>
          <a:xfrm>
            <a:off x="1212850" y="4508500"/>
            <a:ext cx="5118100" cy="1279653"/>
          </a:xfrm>
          <a:prstGeom prst="rect">
            <a:avLst/>
          </a:prstGeom>
        </p:spPr>
        <p:txBody>
          <a:bodyPr lIns="45719" tIns="45719" rIns="45719" bIns="45719"/>
          <a:lstStyle>
            <a:lvl1pPr marL="0" indent="0">
              <a:buClrTx/>
              <a:buSzTx/>
              <a:buNone/>
              <a:defRPr cap="all" spc="200" sz="2400">
                <a:solidFill>
                  <a:srgbClr val="FFFFFF"/>
                </a:solidFill>
              </a:defRPr>
            </a:lvl1pPr>
            <a:lvl2pPr marL="0" indent="457200">
              <a:buClrTx/>
              <a:buSzTx/>
              <a:buNone/>
              <a:defRPr cap="all" spc="200" sz="2400">
                <a:solidFill>
                  <a:srgbClr val="FFFFFF"/>
                </a:solidFill>
              </a:defRPr>
            </a:lvl2pPr>
            <a:lvl3pPr marL="0" indent="914400">
              <a:buClrTx/>
              <a:buSzTx/>
              <a:buNone/>
              <a:defRPr cap="all" spc="200" sz="2400">
                <a:solidFill>
                  <a:srgbClr val="FFFFFF"/>
                </a:solidFill>
              </a:defRPr>
            </a:lvl3pPr>
            <a:lvl4pPr marL="0" indent="1371600">
              <a:buClrTx/>
              <a:buSzTx/>
              <a:buNone/>
              <a:defRPr cap="all" spc="200" sz="2400">
                <a:solidFill>
                  <a:srgbClr val="FFFFFF"/>
                </a:solidFill>
              </a:defRPr>
            </a:lvl4pPr>
            <a:lvl5pPr marL="0" indent="1828800">
              <a:buClrTx/>
              <a:buSzTx/>
              <a:buNone/>
              <a:defRPr cap="all" spc="200" sz="2400">
                <a:solidFill>
                  <a:srgbClr val="FFFFFF"/>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1" name="Titolo Testo"/>
          <p:cNvSpPr txBox="1"/>
          <p:nvPr>
            <p:ph type="title"/>
          </p:nvPr>
        </p:nvSpPr>
        <p:spPr>
          <a:xfrm>
            <a:off x="1212850" y="2057400"/>
            <a:ext cx="5118100" cy="1929066"/>
          </a:xfrm>
          <a:prstGeom prst="rect">
            <a:avLst/>
          </a:prstGeom>
        </p:spPr>
        <p:txBody>
          <a:bodyPr/>
          <a:lstStyle>
            <a:lvl1pPr>
              <a:defRPr sz="5400">
                <a:solidFill>
                  <a:srgbClr val="FFFFFF"/>
                </a:solidFill>
              </a:defRPr>
            </a:lvl1pPr>
          </a:lstStyle>
          <a:p>
            <a:pPr/>
            <a:r>
              <a:t>Titolo Testo</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uto con didascalia">
    <p:spTree>
      <p:nvGrpSpPr>
        <p:cNvPr id="1" name=""/>
        <p:cNvGrpSpPr/>
        <p:nvPr/>
      </p:nvGrpSpPr>
      <p:grpSpPr>
        <a:xfrm>
          <a:off x="0" y="0"/>
          <a:ext cx="0" cy="0"/>
          <a:chOff x="0" y="0"/>
          <a:chExt cx="0" cy="0"/>
        </a:xfrm>
      </p:grpSpPr>
      <p:grpSp>
        <p:nvGrpSpPr>
          <p:cNvPr id="129" name="Gruppo 5"/>
          <p:cNvGrpSpPr/>
          <p:nvPr/>
        </p:nvGrpSpPr>
        <p:grpSpPr>
          <a:xfrm>
            <a:off x="8166734" y="10622"/>
            <a:ext cx="2857501" cy="6847376"/>
            <a:chOff x="0" y="0"/>
            <a:chExt cx="2857500" cy="6847375"/>
          </a:xfrm>
        </p:grpSpPr>
        <p:sp>
          <p:nvSpPr>
            <p:cNvPr id="127"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28" name="Immagine 12" descr="Immagine 12"/>
            <p:cNvPicPr>
              <a:picLocks noChangeAspect="1"/>
            </p:cNvPicPr>
            <p:nvPr/>
          </p:nvPicPr>
          <p:blipFill>
            <a:blip r:embed="rId2">
              <a:extLst/>
            </a:blip>
            <a:stretch>
              <a:fillRect/>
            </a:stretch>
          </p:blipFill>
          <p:spPr>
            <a:xfrm>
              <a:off x="4" y="569574"/>
              <a:ext cx="2831283" cy="4929684"/>
            </a:xfrm>
            <a:prstGeom prst="rect">
              <a:avLst/>
            </a:prstGeom>
            <a:ln w="12700" cap="flat">
              <a:noFill/>
              <a:miter lim="400000"/>
            </a:ln>
            <a:effectLst/>
          </p:spPr>
        </p:pic>
      </p:grpSp>
      <p:sp>
        <p:nvSpPr>
          <p:cNvPr id="130" name="Rettangolo 7"/>
          <p:cNvSpPr/>
          <p:nvPr/>
        </p:nvSpPr>
        <p:spPr>
          <a:xfrm>
            <a:off x="15" y="0"/>
            <a:ext cx="4654298" cy="5864225"/>
          </a:xfrm>
          <a:prstGeom prst="rect">
            <a:avLst/>
          </a:prstGeom>
          <a:solidFill>
            <a:srgbClr val="242852"/>
          </a:solidFill>
          <a:ln w="12700">
            <a:miter lim="400000"/>
          </a:ln>
        </p:spPr>
        <p:txBody>
          <a:bodyPr lIns="45719" rIns="45719"/>
          <a:lstStyle/>
          <a:p>
            <a:pPr/>
          </a:p>
        </p:txBody>
      </p:sp>
      <p:sp>
        <p:nvSpPr>
          <p:cNvPr id="131" name="Titolo Testo"/>
          <p:cNvSpPr txBox="1"/>
          <p:nvPr>
            <p:ph type="title"/>
          </p:nvPr>
        </p:nvSpPr>
        <p:spPr>
          <a:xfrm>
            <a:off x="1092200" y="786383"/>
            <a:ext cx="3068834" cy="2093976"/>
          </a:xfrm>
          <a:prstGeom prst="rect">
            <a:avLst/>
          </a:prstGeom>
        </p:spPr>
        <p:txBody>
          <a:bodyPr/>
          <a:lstStyle>
            <a:lvl1pPr>
              <a:defRPr b="0" sz="3600">
                <a:solidFill>
                  <a:srgbClr val="FFFFFF"/>
                </a:solidFill>
              </a:defRPr>
            </a:lvl1pPr>
          </a:lstStyle>
          <a:p>
            <a:pPr/>
            <a:r>
              <a:t>Titolo Testo</a:t>
            </a:r>
          </a:p>
        </p:txBody>
      </p:sp>
      <p:sp>
        <p:nvSpPr>
          <p:cNvPr id="132" name="Corpo livello uno…"/>
          <p:cNvSpPr txBox="1"/>
          <p:nvPr>
            <p:ph type="body" sz="half" idx="1"/>
          </p:nvPr>
        </p:nvSpPr>
        <p:spPr>
          <a:xfrm>
            <a:off x="5458983" y="812800"/>
            <a:ext cx="5713842" cy="486861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33" name="Segnaposto testo 3"/>
          <p:cNvSpPr/>
          <p:nvPr>
            <p:ph type="body" sz="quarter" idx="13"/>
          </p:nvPr>
        </p:nvSpPr>
        <p:spPr>
          <a:xfrm>
            <a:off x="1092200" y="3043049"/>
            <a:ext cx="3068833" cy="2638361"/>
          </a:xfrm>
          <a:prstGeom prst="rect">
            <a:avLst/>
          </a:prstGeom>
        </p:spPr>
        <p:txBody>
          <a:bodyPr lIns="45719" tIns="45719" rIns="45719" bIns="45719"/>
          <a:lstStyle/>
          <a:p>
            <a:pPr marL="0" indent="0">
              <a:buClrTx/>
              <a:buSzTx/>
              <a:buNone/>
              <a:defRPr sz="1800">
                <a:solidFill>
                  <a:srgbClr val="FFFFFF"/>
                </a:solidFill>
              </a:defRPr>
            </a:pPr>
          </a:p>
        </p:txBody>
      </p:sp>
      <p:sp>
        <p:nvSpPr>
          <p:cNvPr id="134" name="Rettangolo 8"/>
          <p:cNvSpPr/>
          <p:nvPr/>
        </p:nvSpPr>
        <p:spPr>
          <a:xfrm>
            <a:off x="0" y="1397000"/>
            <a:ext cx="1036320" cy="132948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5" name="Rettangolo 10"/>
          <p:cNvSpPr/>
          <p:nvPr/>
        </p:nvSpPr>
        <p:spPr>
          <a:xfrm>
            <a:off x="5458983" y="624141"/>
            <a:ext cx="5713841" cy="125667"/>
          </a:xfrm>
          <a:prstGeom prst="rect">
            <a:avLst/>
          </a:prstGeom>
          <a:solidFill>
            <a:srgbClr val="242852"/>
          </a:solidFill>
          <a:ln w="12700">
            <a:miter lim="400000"/>
          </a:ln>
        </p:spPr>
        <p:txBody>
          <a:bodyPr lIns="45719" rIns="45719" anchor="ctr"/>
          <a:lstStyle/>
          <a:p>
            <a:pPr algn="ctr">
              <a:defRPr>
                <a:solidFill>
                  <a:srgbClr val="FFFFFF"/>
                </a:solidFill>
              </a:defRPr>
            </a:pPr>
          </a:p>
        </p:txBody>
      </p:sp>
      <p:sp>
        <p:nvSpPr>
          <p:cNvPr id="136" name="Connecteur droit 19"/>
          <p:cNvSpPr/>
          <p:nvPr/>
        </p:nvSpPr>
        <p:spPr>
          <a:xfrm flipH="1">
            <a:off x="1092200" y="6446837"/>
            <a:ext cx="1643439" cy="1"/>
          </a:xfrm>
          <a:prstGeom prst="line">
            <a:avLst/>
          </a:prstGeom>
          <a:ln w="28575">
            <a:solidFill>
              <a:srgbClr val="242852"/>
            </a:solidFill>
          </a:ln>
        </p:spPr>
        <p:txBody>
          <a:bodyPr lIns="45719" rIns="45719"/>
          <a:lstStyle/>
          <a:p>
            <a:pPr/>
          </a:p>
        </p:txBody>
      </p:sp>
      <p:sp>
        <p:nvSpPr>
          <p:cNvPr id="137" name="Connecteur droit 19"/>
          <p:cNvSpPr/>
          <p:nvPr/>
        </p:nvSpPr>
        <p:spPr>
          <a:xfrm flipH="1">
            <a:off x="8420100" y="6429376"/>
            <a:ext cx="1000462" cy="1"/>
          </a:xfrm>
          <a:prstGeom prst="line">
            <a:avLst/>
          </a:prstGeom>
          <a:ln w="28575">
            <a:solidFill>
              <a:srgbClr val="ACCBF9"/>
            </a:solidFill>
          </a:ln>
        </p:spPr>
        <p:txBody>
          <a:bodyPr lIns="45719" rIns="45719"/>
          <a:lstStyle/>
          <a:p>
            <a:pPr/>
          </a:p>
        </p:txBody>
      </p:sp>
      <p:sp>
        <p:nvSpPr>
          <p:cNvPr id="138" name="Connecteur droit 19"/>
          <p:cNvSpPr/>
          <p:nvPr/>
        </p:nvSpPr>
        <p:spPr>
          <a:xfrm flipH="1" flipV="1">
            <a:off x="10765674" y="6446837"/>
            <a:ext cx="407259" cy="6351"/>
          </a:xfrm>
          <a:prstGeom prst="line">
            <a:avLst/>
          </a:prstGeom>
          <a:ln w="28575">
            <a:solidFill>
              <a:srgbClr val="ACCBF9"/>
            </a:solidFill>
          </a:ln>
        </p:spPr>
        <p:txBody>
          <a:bodyPr lIns="45719" rIns="45719"/>
          <a:lstStyle/>
          <a:p>
            <a:pPr/>
          </a:p>
        </p:txBody>
      </p:sp>
      <p:sp>
        <p:nvSpPr>
          <p:cNvPr id="139" name="Segnaposto piè di pagina 2"/>
          <p:cNvSpPr txBox="1"/>
          <p:nvPr/>
        </p:nvSpPr>
        <p:spPr>
          <a:xfrm>
            <a:off x="216129" y="6520179"/>
            <a:ext cx="4846323"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900">
                <a:solidFill>
                  <a:srgbClr val="404040"/>
                </a:solidFill>
              </a:defRPr>
            </a:lvl1pPr>
          </a:lstStyle>
          <a:p>
            <a:pPr/>
            <a:r>
              <a:t>Direttori del Corso – M. De Luca – M.A. Zappa</a:t>
            </a:r>
          </a:p>
        </p:txBody>
      </p:sp>
      <p:sp>
        <p:nvSpPr>
          <p:cNvPr id="1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olo e contenuto">
    <p:spTree>
      <p:nvGrpSpPr>
        <p:cNvPr id="1" name=""/>
        <p:cNvGrpSpPr/>
        <p:nvPr/>
      </p:nvGrpSpPr>
      <p:grpSpPr>
        <a:xfrm>
          <a:off x="0" y="0"/>
          <a:ext cx="0" cy="0"/>
          <a:chOff x="0" y="0"/>
          <a:chExt cx="0" cy="0"/>
        </a:xfrm>
      </p:grpSpPr>
      <p:sp>
        <p:nvSpPr>
          <p:cNvPr id="147" name="Rettangolo 7"/>
          <p:cNvSpPr/>
          <p:nvPr/>
        </p:nvSpPr>
        <p:spPr>
          <a:xfrm>
            <a:off x="0" y="1011980"/>
            <a:ext cx="1036320" cy="685801"/>
          </a:xfrm>
          <a:prstGeom prst="rect">
            <a:avLst/>
          </a:prstGeom>
          <a:solidFill>
            <a:schemeClr val="accent1"/>
          </a:solidFill>
          <a:ln w="12700">
            <a:miter lim="400000"/>
          </a:ln>
        </p:spPr>
        <p:txBody>
          <a:bodyPr lIns="45719" rIns="45719" anchor="ctr"/>
          <a:lstStyle/>
          <a:p>
            <a:pPr algn="ctr">
              <a:defRPr>
                <a:solidFill>
                  <a:srgbClr val="FFFFFF"/>
                </a:solidFill>
              </a:defRPr>
            </a:pPr>
          </a:p>
        </p:txBody>
      </p:sp>
      <p:grpSp>
        <p:nvGrpSpPr>
          <p:cNvPr id="150" name="Gruppo 11"/>
          <p:cNvGrpSpPr/>
          <p:nvPr/>
        </p:nvGrpSpPr>
        <p:grpSpPr>
          <a:xfrm>
            <a:off x="8166734" y="10622"/>
            <a:ext cx="2857501" cy="6847376"/>
            <a:chOff x="0" y="0"/>
            <a:chExt cx="2857500" cy="6847375"/>
          </a:xfrm>
        </p:grpSpPr>
        <p:sp>
          <p:nvSpPr>
            <p:cNvPr id="148"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49" name="Immagine 9" descr="Immagine 9"/>
            <p:cNvPicPr>
              <a:picLocks noChangeAspect="1"/>
            </p:cNvPicPr>
            <p:nvPr/>
          </p:nvPicPr>
          <p:blipFill>
            <a:blip r:embed="rId2">
              <a:extLst/>
            </a:blip>
            <a:stretch>
              <a:fillRect/>
            </a:stretch>
          </p:blipFill>
          <p:spPr>
            <a:xfrm>
              <a:off x="4" y="569574"/>
              <a:ext cx="2831283" cy="4929684"/>
            </a:xfrm>
            <a:prstGeom prst="rect">
              <a:avLst/>
            </a:prstGeom>
            <a:ln w="12700" cap="flat">
              <a:noFill/>
              <a:miter lim="400000"/>
            </a:ln>
            <a:effectLst/>
          </p:spPr>
        </p:pic>
      </p:grpSp>
      <p:sp>
        <p:nvSpPr>
          <p:cNvPr id="151" name="Titolo Testo"/>
          <p:cNvSpPr txBox="1"/>
          <p:nvPr>
            <p:ph type="title"/>
          </p:nvPr>
        </p:nvSpPr>
        <p:spPr>
          <a:prstGeom prst="rect">
            <a:avLst/>
          </a:prstGeom>
        </p:spPr>
        <p:txBody>
          <a:bodyPr/>
          <a:lstStyle/>
          <a:p>
            <a:pPr/>
            <a:r>
              <a:t>Titolo Testo</a:t>
            </a:r>
          </a:p>
        </p:txBody>
      </p:sp>
      <p:sp>
        <p:nvSpPr>
          <p:cNvPr id="152" name="Corpo livello uno…"/>
          <p:cNvSpPr txBox="1"/>
          <p:nvPr>
            <p:ph type="body" idx="1"/>
          </p:nvPr>
        </p:nvSpPr>
        <p:spPr>
          <a:xfrm>
            <a:off x="1216548" y="2108200"/>
            <a:ext cx="10058401" cy="3760892"/>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53" name="Segnaposto piè di pagina 2"/>
          <p:cNvSpPr txBox="1"/>
          <p:nvPr/>
        </p:nvSpPr>
        <p:spPr>
          <a:xfrm>
            <a:off x="216129" y="6520179"/>
            <a:ext cx="4846323"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900">
                <a:solidFill>
                  <a:srgbClr val="404040"/>
                </a:solidFill>
              </a:defRPr>
            </a:lvl1pPr>
          </a:lstStyle>
          <a:p>
            <a:pPr/>
            <a:r>
              <a:t>Direttori del Corso – M. De Luca – M.A. Zappa</a:t>
            </a:r>
          </a:p>
        </p:txBody>
      </p:sp>
      <p:grpSp>
        <p:nvGrpSpPr>
          <p:cNvPr id="157" name="Gruppo 4"/>
          <p:cNvGrpSpPr/>
          <p:nvPr/>
        </p:nvGrpSpPr>
        <p:grpSpPr>
          <a:xfrm>
            <a:off x="-1" y="6133244"/>
            <a:ext cx="12192002" cy="714133"/>
            <a:chOff x="0" y="0"/>
            <a:chExt cx="12192000" cy="714132"/>
          </a:xfrm>
        </p:grpSpPr>
        <p:sp>
          <p:nvSpPr>
            <p:cNvPr id="154" name="Rettangolo 5"/>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5" name="Rettangolo 7"/>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56" name="Immagine 9" descr="Immagine 9"/>
            <p:cNvPicPr>
              <a:picLocks noChangeAspect="1"/>
            </p:cNvPicPr>
            <p:nvPr/>
          </p:nvPicPr>
          <p:blipFill>
            <a:blip r:embed="rId3">
              <a:extLst/>
            </a:blip>
            <a:stretch>
              <a:fillRect/>
            </a:stretch>
          </p:blipFill>
          <p:spPr>
            <a:xfrm>
              <a:off x="0" y="145173"/>
              <a:ext cx="12192000" cy="568960"/>
            </a:xfrm>
            <a:prstGeom prst="rect">
              <a:avLst/>
            </a:prstGeom>
            <a:ln w="12700" cap="flat">
              <a:noFill/>
              <a:miter lim="400000"/>
            </a:ln>
            <a:effectLst/>
          </p:spPr>
        </p:pic>
      </p:grpSp>
      <p:sp>
        <p:nvSpPr>
          <p:cNvPr id="1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ontenuto con didascalia">
    <p:spTree>
      <p:nvGrpSpPr>
        <p:cNvPr id="1" name=""/>
        <p:cNvGrpSpPr/>
        <p:nvPr/>
      </p:nvGrpSpPr>
      <p:grpSpPr>
        <a:xfrm>
          <a:off x="0" y="0"/>
          <a:ext cx="0" cy="0"/>
          <a:chOff x="0" y="0"/>
          <a:chExt cx="0" cy="0"/>
        </a:xfrm>
      </p:grpSpPr>
      <p:grpSp>
        <p:nvGrpSpPr>
          <p:cNvPr id="167" name="Gruppo 5"/>
          <p:cNvGrpSpPr/>
          <p:nvPr/>
        </p:nvGrpSpPr>
        <p:grpSpPr>
          <a:xfrm>
            <a:off x="8166734" y="10622"/>
            <a:ext cx="2857501" cy="6847376"/>
            <a:chOff x="0" y="0"/>
            <a:chExt cx="2857500" cy="6847375"/>
          </a:xfrm>
        </p:grpSpPr>
        <p:sp>
          <p:nvSpPr>
            <p:cNvPr id="165"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66" name="Immagine 12" descr="Immagine 12"/>
            <p:cNvPicPr>
              <a:picLocks noChangeAspect="1"/>
            </p:cNvPicPr>
            <p:nvPr/>
          </p:nvPicPr>
          <p:blipFill>
            <a:blip r:embed="rId2">
              <a:extLst/>
            </a:blip>
            <a:stretch>
              <a:fillRect/>
            </a:stretch>
          </p:blipFill>
          <p:spPr>
            <a:xfrm>
              <a:off x="4" y="569574"/>
              <a:ext cx="2831283" cy="4929684"/>
            </a:xfrm>
            <a:prstGeom prst="rect">
              <a:avLst/>
            </a:prstGeom>
            <a:ln w="12700" cap="flat">
              <a:noFill/>
              <a:miter lim="400000"/>
            </a:ln>
            <a:effectLst/>
          </p:spPr>
        </p:pic>
      </p:grpSp>
      <p:sp>
        <p:nvSpPr>
          <p:cNvPr id="168" name="Rettangolo 7"/>
          <p:cNvSpPr/>
          <p:nvPr/>
        </p:nvSpPr>
        <p:spPr>
          <a:xfrm>
            <a:off x="15" y="0"/>
            <a:ext cx="4654298" cy="5864225"/>
          </a:xfrm>
          <a:prstGeom prst="rect">
            <a:avLst/>
          </a:prstGeom>
          <a:solidFill>
            <a:srgbClr val="242852"/>
          </a:solidFill>
          <a:ln w="12700">
            <a:miter lim="400000"/>
          </a:ln>
        </p:spPr>
        <p:txBody>
          <a:bodyPr lIns="45719" rIns="45719"/>
          <a:lstStyle/>
          <a:p>
            <a:pPr/>
          </a:p>
        </p:txBody>
      </p:sp>
      <p:sp>
        <p:nvSpPr>
          <p:cNvPr id="169" name="Corpo livello uno…"/>
          <p:cNvSpPr txBox="1"/>
          <p:nvPr>
            <p:ph type="body" sz="half" idx="1"/>
          </p:nvPr>
        </p:nvSpPr>
        <p:spPr>
          <a:xfrm>
            <a:off x="5458983" y="497807"/>
            <a:ext cx="5713842" cy="4868611"/>
          </a:xfrm>
          <a:prstGeom prst="rect">
            <a:avLst/>
          </a:prstGeom>
        </p:spPr>
        <p:txBody>
          <a:bodyPr anchor="ctr"/>
          <a:lstStyle/>
          <a:p>
            <a:pPr/>
            <a:r>
              <a:t>Corpo livello uno</a:t>
            </a:r>
          </a:p>
          <a:p>
            <a:pPr lvl="1"/>
            <a:r>
              <a:t>Corpo livello due</a:t>
            </a:r>
          </a:p>
          <a:p>
            <a:pPr lvl="2"/>
            <a:r>
              <a:t>Corpo livello tre</a:t>
            </a:r>
          </a:p>
          <a:p>
            <a:pPr lvl="3"/>
            <a:r>
              <a:t>Corpo livello quattro</a:t>
            </a:r>
          </a:p>
          <a:p>
            <a:pPr lvl="4"/>
            <a:r>
              <a:t>Corpo livello cinque</a:t>
            </a:r>
          </a:p>
        </p:txBody>
      </p:sp>
      <p:sp>
        <p:nvSpPr>
          <p:cNvPr id="170" name="Rettangolo 8"/>
          <p:cNvSpPr/>
          <p:nvPr/>
        </p:nvSpPr>
        <p:spPr>
          <a:xfrm>
            <a:off x="0" y="2003424"/>
            <a:ext cx="1036320" cy="185737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71" name="Rettangolo 10"/>
          <p:cNvSpPr/>
          <p:nvPr/>
        </p:nvSpPr>
        <p:spPr>
          <a:xfrm>
            <a:off x="5458983" y="377397"/>
            <a:ext cx="5713841" cy="125667"/>
          </a:xfrm>
          <a:prstGeom prst="rect">
            <a:avLst/>
          </a:prstGeom>
          <a:solidFill>
            <a:srgbClr val="242852"/>
          </a:solidFill>
          <a:ln w="12700">
            <a:miter lim="400000"/>
          </a:ln>
        </p:spPr>
        <p:txBody>
          <a:bodyPr lIns="45719" rIns="45719" anchor="ctr"/>
          <a:lstStyle/>
          <a:p>
            <a:pPr algn="ctr">
              <a:defRPr>
                <a:solidFill>
                  <a:srgbClr val="FFFFFF"/>
                </a:solidFill>
              </a:defRPr>
            </a:pPr>
          </a:p>
        </p:txBody>
      </p:sp>
      <p:sp>
        <p:nvSpPr>
          <p:cNvPr id="172" name="Rettangolo 4"/>
          <p:cNvSpPr/>
          <p:nvPr/>
        </p:nvSpPr>
        <p:spPr>
          <a:xfrm>
            <a:off x="1078229" y="2003423"/>
            <a:ext cx="3576084" cy="1857377"/>
          </a:xfrm>
          <a:prstGeom prst="rect">
            <a:avLst/>
          </a:prstGeom>
          <a:solidFill>
            <a:srgbClr val="1B1E3E"/>
          </a:solidFill>
          <a:ln w="12700">
            <a:miter lim="400000"/>
          </a:ln>
        </p:spPr>
        <p:txBody>
          <a:bodyPr lIns="45719" rIns="45719" anchor="ctr"/>
          <a:lstStyle/>
          <a:p>
            <a:pPr algn="ctr">
              <a:defRPr>
                <a:solidFill>
                  <a:srgbClr val="FFFFFF"/>
                </a:solidFill>
              </a:defRPr>
            </a:pPr>
          </a:p>
        </p:txBody>
      </p:sp>
      <p:sp>
        <p:nvSpPr>
          <p:cNvPr id="173" name="Titolo Testo"/>
          <p:cNvSpPr txBox="1"/>
          <p:nvPr>
            <p:ph type="title"/>
          </p:nvPr>
        </p:nvSpPr>
        <p:spPr>
          <a:xfrm>
            <a:off x="1092200" y="1885125"/>
            <a:ext cx="3314700" cy="2093976"/>
          </a:xfrm>
          <a:prstGeom prst="rect">
            <a:avLst/>
          </a:prstGeom>
        </p:spPr>
        <p:txBody>
          <a:bodyPr anchor="ctr"/>
          <a:lstStyle>
            <a:lvl1pPr>
              <a:defRPr sz="4400">
                <a:solidFill>
                  <a:srgbClr val="FFFFFF"/>
                </a:solidFill>
              </a:defRPr>
            </a:lvl1pPr>
          </a:lstStyle>
          <a:p>
            <a:pPr/>
            <a:r>
              <a:t>Titolo Testo</a:t>
            </a:r>
          </a:p>
        </p:txBody>
      </p:sp>
      <p:sp>
        <p:nvSpPr>
          <p:cNvPr id="174" name="Rettangolo 17"/>
          <p:cNvSpPr/>
          <p:nvPr/>
        </p:nvSpPr>
        <p:spPr>
          <a:xfrm>
            <a:off x="1092200" y="993775"/>
            <a:ext cx="1036320" cy="936626"/>
          </a:xfrm>
          <a:prstGeom prst="rect">
            <a:avLst/>
          </a:prstGeom>
          <a:solidFill>
            <a:srgbClr val="C9CBE7">
              <a:alpha val="26000"/>
            </a:srgbClr>
          </a:solidFill>
          <a:ln w="12700">
            <a:miter lim="400000"/>
          </a:ln>
        </p:spPr>
        <p:txBody>
          <a:bodyPr lIns="45719" rIns="45719" anchor="ctr"/>
          <a:lstStyle/>
          <a:p>
            <a:pPr algn="ctr">
              <a:defRPr>
                <a:solidFill>
                  <a:srgbClr val="FFFFFF"/>
                </a:solidFill>
              </a:defRPr>
            </a:pPr>
          </a:p>
        </p:txBody>
      </p:sp>
      <p:sp>
        <p:nvSpPr>
          <p:cNvPr id="175" name="Segnaposto piè di pagina 2"/>
          <p:cNvSpPr txBox="1"/>
          <p:nvPr/>
        </p:nvSpPr>
        <p:spPr>
          <a:xfrm>
            <a:off x="216129" y="6520179"/>
            <a:ext cx="4846323"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900">
                <a:solidFill>
                  <a:srgbClr val="404040"/>
                </a:solidFill>
              </a:defRPr>
            </a:lvl1pPr>
          </a:lstStyle>
          <a:p>
            <a:pPr/>
            <a:r>
              <a:t>Direttori del Corso – M. De Luca – M.A. Zappa</a:t>
            </a:r>
          </a:p>
        </p:txBody>
      </p:sp>
      <p:sp>
        <p:nvSpPr>
          <p:cNvPr id="17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ontenuto con didascalia">
    <p:spTree>
      <p:nvGrpSpPr>
        <p:cNvPr id="1" name=""/>
        <p:cNvGrpSpPr/>
        <p:nvPr/>
      </p:nvGrpSpPr>
      <p:grpSpPr>
        <a:xfrm>
          <a:off x="0" y="0"/>
          <a:ext cx="0" cy="0"/>
          <a:chOff x="0" y="0"/>
          <a:chExt cx="0" cy="0"/>
        </a:xfrm>
      </p:grpSpPr>
      <p:grpSp>
        <p:nvGrpSpPr>
          <p:cNvPr id="185" name="Gruppo 4"/>
          <p:cNvGrpSpPr/>
          <p:nvPr/>
        </p:nvGrpSpPr>
        <p:grpSpPr>
          <a:xfrm>
            <a:off x="8166734" y="10622"/>
            <a:ext cx="2857501" cy="6847376"/>
            <a:chOff x="0" y="0"/>
            <a:chExt cx="2857500" cy="6847375"/>
          </a:xfrm>
        </p:grpSpPr>
        <p:sp>
          <p:nvSpPr>
            <p:cNvPr id="183"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84" name="Immagine 6" descr="Immagine 6"/>
            <p:cNvPicPr>
              <a:picLocks noChangeAspect="1"/>
            </p:cNvPicPr>
            <p:nvPr/>
          </p:nvPicPr>
          <p:blipFill>
            <a:blip r:embed="rId2">
              <a:extLst/>
            </a:blip>
            <a:stretch>
              <a:fillRect/>
            </a:stretch>
          </p:blipFill>
          <p:spPr>
            <a:xfrm>
              <a:off x="4" y="569574"/>
              <a:ext cx="2831283" cy="4929684"/>
            </a:xfrm>
            <a:prstGeom prst="rect">
              <a:avLst/>
            </a:prstGeom>
            <a:ln w="12700" cap="flat">
              <a:noFill/>
              <a:miter lim="400000"/>
            </a:ln>
            <a:effectLst/>
          </p:spPr>
        </p:pic>
      </p:grpSp>
      <p:sp>
        <p:nvSpPr>
          <p:cNvPr id="186" name="Segnaposto immagine 9"/>
          <p:cNvSpPr/>
          <p:nvPr>
            <p:ph type="pic" sz="half" idx="13"/>
          </p:nvPr>
        </p:nvSpPr>
        <p:spPr>
          <a:xfrm>
            <a:off x="0" y="0"/>
            <a:ext cx="4654297" cy="5864225"/>
          </a:xfrm>
          <a:prstGeom prst="rect">
            <a:avLst/>
          </a:prstGeom>
        </p:spPr>
        <p:txBody>
          <a:bodyPr lIns="91439" tIns="45719" rIns="91439" bIns="45719">
            <a:noAutofit/>
          </a:bodyPr>
          <a:lstStyle/>
          <a:p>
            <a:pPr/>
          </a:p>
        </p:txBody>
      </p:sp>
      <p:sp>
        <p:nvSpPr>
          <p:cNvPr id="187" name="Corpo livello uno…"/>
          <p:cNvSpPr txBox="1"/>
          <p:nvPr>
            <p:ph type="body" sz="half" idx="1"/>
          </p:nvPr>
        </p:nvSpPr>
        <p:spPr>
          <a:xfrm>
            <a:off x="5458983" y="497807"/>
            <a:ext cx="5713842" cy="4868611"/>
          </a:xfrm>
          <a:prstGeom prst="rect">
            <a:avLst/>
          </a:prstGeom>
        </p:spPr>
        <p:txBody>
          <a:bodyPr anchor="ctr"/>
          <a:lstStyle/>
          <a:p>
            <a:pPr/>
            <a:r>
              <a:t>Corpo livello uno</a:t>
            </a:r>
          </a:p>
          <a:p>
            <a:pPr lvl="1"/>
            <a:r>
              <a:t>Corpo livello due</a:t>
            </a:r>
          </a:p>
          <a:p>
            <a:pPr lvl="2"/>
            <a:r>
              <a:t>Corpo livello tre</a:t>
            </a:r>
          </a:p>
          <a:p>
            <a:pPr lvl="3"/>
            <a:r>
              <a:t>Corpo livello quattro</a:t>
            </a:r>
          </a:p>
          <a:p>
            <a:pPr lvl="4"/>
            <a:r>
              <a:t>Corpo livello cinque</a:t>
            </a:r>
          </a:p>
        </p:txBody>
      </p:sp>
      <p:sp>
        <p:nvSpPr>
          <p:cNvPr id="188" name="Titolo Testo"/>
          <p:cNvSpPr txBox="1"/>
          <p:nvPr>
            <p:ph type="title"/>
          </p:nvPr>
        </p:nvSpPr>
        <p:spPr>
          <a:xfrm>
            <a:off x="1092200" y="1885125"/>
            <a:ext cx="3068834" cy="2093976"/>
          </a:xfrm>
          <a:prstGeom prst="rect">
            <a:avLst/>
          </a:prstGeom>
        </p:spPr>
        <p:txBody>
          <a:bodyPr anchor="ctr"/>
          <a:lstStyle>
            <a:lvl1pPr>
              <a:defRPr sz="4400">
                <a:solidFill>
                  <a:srgbClr val="FFFFFF"/>
                </a:solidFill>
              </a:defRPr>
            </a:lvl1pPr>
          </a:lstStyle>
          <a:p>
            <a:pPr/>
            <a:r>
              <a:t>Titolo Testo</a:t>
            </a:r>
          </a:p>
        </p:txBody>
      </p:sp>
      <p:sp>
        <p:nvSpPr>
          <p:cNvPr id="189" name="Segnaposto piè di pagina 2"/>
          <p:cNvSpPr txBox="1"/>
          <p:nvPr/>
        </p:nvSpPr>
        <p:spPr>
          <a:xfrm>
            <a:off x="216129" y="6520179"/>
            <a:ext cx="4846323" cy="21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900">
                <a:solidFill>
                  <a:srgbClr val="404040"/>
                </a:solidFill>
              </a:defRPr>
            </a:lvl1pPr>
          </a:lstStyle>
          <a:p>
            <a:pPr/>
            <a:r>
              <a:t>Direttori del Corso – M. De Luca – M.A. Zappa</a:t>
            </a:r>
          </a:p>
        </p:txBody>
      </p:sp>
      <p:grpSp>
        <p:nvGrpSpPr>
          <p:cNvPr id="193" name="Gruppo 7"/>
          <p:cNvGrpSpPr/>
          <p:nvPr/>
        </p:nvGrpSpPr>
        <p:grpSpPr>
          <a:xfrm>
            <a:off x="-1" y="6133244"/>
            <a:ext cx="12192002" cy="714133"/>
            <a:chOff x="0" y="0"/>
            <a:chExt cx="12192000" cy="714132"/>
          </a:xfrm>
        </p:grpSpPr>
        <p:sp>
          <p:nvSpPr>
            <p:cNvPr id="190" name="Rettangolo 8"/>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91" name="Rettangolo 10"/>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92" name="Immagine 12" descr="Immagine 12"/>
            <p:cNvPicPr>
              <a:picLocks noChangeAspect="1"/>
            </p:cNvPicPr>
            <p:nvPr/>
          </p:nvPicPr>
          <p:blipFill>
            <a:blip r:embed="rId3">
              <a:extLst/>
            </a:blip>
            <a:stretch>
              <a:fillRect/>
            </a:stretch>
          </p:blipFill>
          <p:spPr>
            <a:xfrm>
              <a:off x="0" y="145173"/>
              <a:ext cx="12192000" cy="568960"/>
            </a:xfrm>
            <a:prstGeom prst="rect">
              <a:avLst/>
            </a:prstGeom>
            <a:ln w="12700" cap="flat">
              <a:noFill/>
              <a:miter lim="400000"/>
            </a:ln>
            <a:effectLst/>
          </p:spPr>
        </p:pic>
      </p:grpSp>
      <p:sp>
        <p:nvSpPr>
          <p:cNvPr id="1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Contenuto con didascalia">
    <p:spTree>
      <p:nvGrpSpPr>
        <p:cNvPr id="1" name=""/>
        <p:cNvGrpSpPr/>
        <p:nvPr/>
      </p:nvGrpSpPr>
      <p:grpSpPr>
        <a:xfrm>
          <a:off x="0" y="0"/>
          <a:ext cx="0" cy="0"/>
          <a:chOff x="0" y="0"/>
          <a:chExt cx="0" cy="0"/>
        </a:xfrm>
      </p:grpSpPr>
      <p:grpSp>
        <p:nvGrpSpPr>
          <p:cNvPr id="203" name="Gruppo 3"/>
          <p:cNvGrpSpPr/>
          <p:nvPr/>
        </p:nvGrpSpPr>
        <p:grpSpPr>
          <a:xfrm>
            <a:off x="8166734" y="10622"/>
            <a:ext cx="2857501" cy="6847376"/>
            <a:chOff x="0" y="0"/>
            <a:chExt cx="2857500" cy="6847375"/>
          </a:xfrm>
        </p:grpSpPr>
        <p:sp>
          <p:nvSpPr>
            <p:cNvPr id="201"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202" name="Immagine 5" descr="Immagine 5"/>
            <p:cNvPicPr>
              <a:picLocks noChangeAspect="1"/>
            </p:cNvPicPr>
            <p:nvPr/>
          </p:nvPicPr>
          <p:blipFill>
            <a:blip r:embed="rId2">
              <a:extLst/>
            </a:blip>
            <a:stretch>
              <a:fillRect/>
            </a:stretch>
          </p:blipFill>
          <p:spPr>
            <a:xfrm>
              <a:off x="4" y="569574"/>
              <a:ext cx="2831283" cy="4929684"/>
            </a:xfrm>
            <a:prstGeom prst="rect">
              <a:avLst/>
            </a:prstGeom>
            <a:ln w="12700" cap="flat">
              <a:noFill/>
              <a:miter lim="400000"/>
            </a:ln>
            <a:effectLst/>
          </p:spPr>
        </p:pic>
      </p:grpSp>
      <p:sp>
        <p:nvSpPr>
          <p:cNvPr id="204" name="Titolo Testo"/>
          <p:cNvSpPr txBox="1"/>
          <p:nvPr>
            <p:ph type="title"/>
          </p:nvPr>
        </p:nvSpPr>
        <p:spPr>
          <a:xfrm>
            <a:off x="4984722" y="548354"/>
            <a:ext cx="6054847" cy="634337"/>
          </a:xfrm>
          <a:prstGeom prst="rect">
            <a:avLst/>
          </a:prstGeom>
        </p:spPr>
        <p:txBody>
          <a:bodyPr anchor="ctr"/>
          <a:lstStyle>
            <a:lvl1pPr>
              <a:defRPr sz="3600">
                <a:solidFill>
                  <a:srgbClr val="FFFFFF"/>
                </a:solidFill>
              </a:defRPr>
            </a:lvl1pPr>
          </a:lstStyle>
          <a:p>
            <a:pPr/>
            <a:r>
              <a:t>Titolo Testo</a:t>
            </a:r>
          </a:p>
        </p:txBody>
      </p:sp>
      <p:sp>
        <p:nvSpPr>
          <p:cNvPr id="205" name="Corpo livello uno…"/>
          <p:cNvSpPr txBox="1"/>
          <p:nvPr>
            <p:ph type="body" sz="half" idx="1"/>
          </p:nvPr>
        </p:nvSpPr>
        <p:spPr>
          <a:xfrm>
            <a:off x="5100832" y="1611312"/>
            <a:ext cx="6072100" cy="3755106"/>
          </a:xfrm>
          <a:prstGeom prst="rect">
            <a:avLst/>
          </a:prstGeom>
        </p:spPr>
        <p:txBody>
          <a:bodyP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206" name="Segnaposto immagine 9"/>
          <p:cNvSpPr/>
          <p:nvPr>
            <p:ph type="pic" sz="half" idx="13"/>
          </p:nvPr>
        </p:nvSpPr>
        <p:spPr>
          <a:xfrm>
            <a:off x="0" y="0"/>
            <a:ext cx="4654297" cy="5864225"/>
          </a:xfrm>
          <a:prstGeom prst="rect">
            <a:avLst/>
          </a:prstGeom>
        </p:spPr>
        <p:txBody>
          <a:bodyPr lIns="91439" tIns="45719" rIns="91439" bIns="45719">
            <a:noAutofit/>
          </a:bodyPr>
          <a:lstStyle/>
          <a:p>
            <a:pPr/>
          </a:p>
        </p:txBody>
      </p:sp>
      <p:grpSp>
        <p:nvGrpSpPr>
          <p:cNvPr id="210" name="Gruppo 6"/>
          <p:cNvGrpSpPr/>
          <p:nvPr/>
        </p:nvGrpSpPr>
        <p:grpSpPr>
          <a:xfrm>
            <a:off x="-1" y="6133244"/>
            <a:ext cx="12192002" cy="714133"/>
            <a:chOff x="0" y="0"/>
            <a:chExt cx="12192000" cy="714132"/>
          </a:xfrm>
        </p:grpSpPr>
        <p:sp>
          <p:nvSpPr>
            <p:cNvPr id="207" name="Rettangolo 7"/>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8" name="Rettangolo 8"/>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209" name="Immagine 10" descr="Immagine 10"/>
            <p:cNvPicPr>
              <a:picLocks noChangeAspect="1"/>
            </p:cNvPicPr>
            <p:nvPr/>
          </p:nvPicPr>
          <p:blipFill>
            <a:blip r:embed="rId3">
              <a:extLst/>
            </a:blip>
            <a:stretch>
              <a:fillRect/>
            </a:stretch>
          </p:blipFill>
          <p:spPr>
            <a:xfrm>
              <a:off x="0" y="145173"/>
              <a:ext cx="12192000" cy="568960"/>
            </a:xfrm>
            <a:prstGeom prst="rect">
              <a:avLst/>
            </a:prstGeom>
            <a:ln w="12700" cap="flat">
              <a:noFill/>
              <a:miter lim="400000"/>
            </a:ln>
            <a:effectLst/>
          </p:spPr>
        </p:pic>
      </p:grpSp>
      <p:sp>
        <p:nvSpPr>
          <p:cNvPr id="2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Contenuto con didascalia">
    <p:spTree>
      <p:nvGrpSpPr>
        <p:cNvPr id="1" name=""/>
        <p:cNvGrpSpPr/>
        <p:nvPr/>
      </p:nvGrpSpPr>
      <p:grpSpPr>
        <a:xfrm>
          <a:off x="0" y="0"/>
          <a:ext cx="0" cy="0"/>
          <a:chOff x="0" y="0"/>
          <a:chExt cx="0" cy="0"/>
        </a:xfrm>
      </p:grpSpPr>
      <p:grpSp>
        <p:nvGrpSpPr>
          <p:cNvPr id="220" name="Gruppo 2"/>
          <p:cNvGrpSpPr/>
          <p:nvPr/>
        </p:nvGrpSpPr>
        <p:grpSpPr>
          <a:xfrm>
            <a:off x="8166734" y="10622"/>
            <a:ext cx="2857501" cy="6847376"/>
            <a:chOff x="0" y="0"/>
            <a:chExt cx="2857500" cy="6847375"/>
          </a:xfrm>
        </p:grpSpPr>
        <p:sp>
          <p:nvSpPr>
            <p:cNvPr id="218"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219" name="Immagine 4" descr="Immagine 4"/>
            <p:cNvPicPr>
              <a:picLocks noChangeAspect="1"/>
            </p:cNvPicPr>
            <p:nvPr/>
          </p:nvPicPr>
          <p:blipFill>
            <a:blip r:embed="rId2">
              <a:extLst/>
            </a:blip>
            <a:stretch>
              <a:fillRect/>
            </a:stretch>
          </p:blipFill>
          <p:spPr>
            <a:xfrm>
              <a:off x="4" y="569574"/>
              <a:ext cx="2831283" cy="4929684"/>
            </a:xfrm>
            <a:prstGeom prst="rect">
              <a:avLst/>
            </a:prstGeom>
            <a:ln w="12700" cap="flat">
              <a:noFill/>
              <a:miter lim="400000"/>
            </a:ln>
            <a:effectLst/>
          </p:spPr>
        </p:pic>
      </p:grpSp>
      <p:sp>
        <p:nvSpPr>
          <p:cNvPr id="221" name="Segnaposto immagine 9"/>
          <p:cNvSpPr/>
          <p:nvPr>
            <p:ph type="pic" idx="13"/>
          </p:nvPr>
        </p:nvSpPr>
        <p:spPr>
          <a:xfrm>
            <a:off x="0" y="0"/>
            <a:ext cx="12192000" cy="3541487"/>
          </a:xfrm>
          <a:prstGeom prst="rect">
            <a:avLst/>
          </a:prstGeom>
        </p:spPr>
        <p:txBody>
          <a:bodyPr lIns="91439" tIns="45719" rIns="91439" bIns="45719">
            <a:noAutofit/>
          </a:bodyPr>
          <a:lstStyle/>
          <a:p>
            <a:pPr/>
          </a:p>
        </p:txBody>
      </p:sp>
      <p:sp>
        <p:nvSpPr>
          <p:cNvPr id="222" name="Titolo Testo"/>
          <p:cNvSpPr txBox="1"/>
          <p:nvPr>
            <p:ph type="title"/>
          </p:nvPr>
        </p:nvSpPr>
        <p:spPr>
          <a:xfrm>
            <a:off x="3068577" y="880375"/>
            <a:ext cx="6054846" cy="634337"/>
          </a:xfrm>
          <a:prstGeom prst="rect">
            <a:avLst/>
          </a:prstGeom>
        </p:spPr>
        <p:txBody>
          <a:bodyPr anchor="ctr"/>
          <a:lstStyle>
            <a:lvl1pPr algn="ctr">
              <a:defRPr sz="3600"/>
            </a:lvl1pPr>
          </a:lstStyle>
          <a:p>
            <a:pPr/>
            <a:r>
              <a:t>Titolo Testo</a:t>
            </a:r>
          </a:p>
        </p:txBody>
      </p:sp>
      <p:sp>
        <p:nvSpPr>
          <p:cNvPr id="223" name="Rettangolo 18"/>
          <p:cNvSpPr/>
          <p:nvPr/>
        </p:nvSpPr>
        <p:spPr>
          <a:xfrm>
            <a:off x="5577840" y="0"/>
            <a:ext cx="1036321" cy="6858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2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ontenuto con didascalia">
    <p:spTree>
      <p:nvGrpSpPr>
        <p:cNvPr id="1" name=""/>
        <p:cNvGrpSpPr/>
        <p:nvPr/>
      </p:nvGrpSpPr>
      <p:grpSpPr>
        <a:xfrm>
          <a:off x="0" y="0"/>
          <a:ext cx="0" cy="0"/>
          <a:chOff x="0" y="0"/>
          <a:chExt cx="0" cy="0"/>
        </a:xfrm>
      </p:grpSpPr>
      <p:sp>
        <p:nvSpPr>
          <p:cNvPr id="231"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p>
        </p:txBody>
      </p:sp>
      <p:sp>
        <p:nvSpPr>
          <p:cNvPr id="232" name="Rettangolo 3"/>
          <p:cNvSpPr/>
          <p:nvPr/>
        </p:nvSpPr>
        <p:spPr>
          <a:xfrm>
            <a:off x="4654312" y="507332"/>
            <a:ext cx="7537688" cy="4849561"/>
          </a:xfrm>
          <a:prstGeom prst="rect">
            <a:avLst/>
          </a:prstGeom>
          <a:solidFill>
            <a:srgbClr val="ACCBF9"/>
          </a:solidFill>
          <a:ln w="12700">
            <a:miter lim="400000"/>
          </a:ln>
        </p:spPr>
        <p:txBody>
          <a:bodyPr lIns="45719" rIns="45719" anchor="ctr"/>
          <a:lstStyle/>
          <a:p>
            <a:pPr algn="ctr">
              <a:defRPr>
                <a:solidFill>
                  <a:srgbClr val="FFFFFF"/>
                </a:solidFill>
              </a:defRPr>
            </a:pPr>
          </a:p>
        </p:txBody>
      </p:sp>
      <p:sp>
        <p:nvSpPr>
          <p:cNvPr id="233" name="Rettangolo 7"/>
          <p:cNvSpPr/>
          <p:nvPr/>
        </p:nvSpPr>
        <p:spPr>
          <a:xfrm>
            <a:off x="15" y="0"/>
            <a:ext cx="4654298" cy="5864225"/>
          </a:xfrm>
          <a:prstGeom prst="rect">
            <a:avLst/>
          </a:prstGeom>
          <a:solidFill>
            <a:srgbClr val="003773"/>
          </a:solidFill>
          <a:ln w="12700">
            <a:miter lim="400000"/>
          </a:ln>
        </p:spPr>
        <p:txBody>
          <a:bodyPr lIns="45719" rIns="45719"/>
          <a:lstStyle/>
          <a:p>
            <a:pPr/>
          </a:p>
        </p:txBody>
      </p:sp>
      <p:sp>
        <p:nvSpPr>
          <p:cNvPr id="234" name="Titolo Testo"/>
          <p:cNvSpPr txBox="1"/>
          <p:nvPr>
            <p:ph type="title"/>
          </p:nvPr>
        </p:nvSpPr>
        <p:spPr>
          <a:xfrm>
            <a:off x="1092200" y="1885125"/>
            <a:ext cx="3068834" cy="2093976"/>
          </a:xfrm>
          <a:prstGeom prst="rect">
            <a:avLst/>
          </a:prstGeom>
        </p:spPr>
        <p:txBody>
          <a:bodyPr anchor="ctr"/>
          <a:lstStyle>
            <a:lvl1pPr>
              <a:defRPr sz="4400">
                <a:solidFill>
                  <a:srgbClr val="FFFFFF"/>
                </a:solidFill>
              </a:defRPr>
            </a:lvl1pPr>
          </a:lstStyle>
          <a:p>
            <a:pPr/>
            <a:r>
              <a:t>Titolo Testo</a:t>
            </a:r>
          </a:p>
        </p:txBody>
      </p:sp>
      <p:sp>
        <p:nvSpPr>
          <p:cNvPr id="235" name="Corpo livello uno…"/>
          <p:cNvSpPr txBox="1"/>
          <p:nvPr>
            <p:ph type="body" sz="half" idx="1"/>
          </p:nvPr>
        </p:nvSpPr>
        <p:spPr>
          <a:xfrm>
            <a:off x="6473373" y="943430"/>
            <a:ext cx="4699452" cy="3977367"/>
          </a:xfrm>
          <a:prstGeom prst="rect">
            <a:avLst/>
          </a:prstGeom>
        </p:spPr>
        <p:txBody>
          <a:bodyPr anchor="ct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236" name="Rettangolo 19"/>
          <p:cNvSpPr/>
          <p:nvPr/>
        </p:nvSpPr>
        <p:spPr>
          <a:xfrm>
            <a:off x="4370251" y="2322779"/>
            <a:ext cx="1348379" cy="1218665"/>
          </a:xfrm>
          <a:prstGeom prst="rect">
            <a:avLst/>
          </a:prstGeom>
          <a:solidFill>
            <a:srgbClr val="85B2F6"/>
          </a:solidFill>
          <a:ln w="12700">
            <a:miter lim="400000"/>
          </a:ln>
        </p:spPr>
        <p:txBody>
          <a:bodyPr lIns="45719" rIns="45719" anchor="ctr"/>
          <a:lstStyle/>
          <a:p>
            <a:pPr algn="ctr">
              <a:defRPr>
                <a:solidFill>
                  <a:srgbClr val="FFFFFF"/>
                </a:solidFill>
              </a:defRPr>
            </a:pPr>
          </a:p>
        </p:txBody>
      </p:sp>
      <p:sp>
        <p:nvSpPr>
          <p:cNvPr id="23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ontenuto con didascalia">
    <p:spTree>
      <p:nvGrpSpPr>
        <p:cNvPr id="1" name=""/>
        <p:cNvGrpSpPr/>
        <p:nvPr/>
      </p:nvGrpSpPr>
      <p:grpSpPr>
        <a:xfrm>
          <a:off x="0" y="0"/>
          <a:ext cx="0" cy="0"/>
          <a:chOff x="0" y="0"/>
          <a:chExt cx="0" cy="0"/>
        </a:xfrm>
      </p:grpSpPr>
      <p:sp>
        <p:nvSpPr>
          <p:cNvPr id="244"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p>
        </p:txBody>
      </p:sp>
      <p:sp>
        <p:nvSpPr>
          <p:cNvPr id="245" name="Rettangolo 3"/>
          <p:cNvSpPr/>
          <p:nvPr/>
        </p:nvSpPr>
        <p:spPr>
          <a:xfrm>
            <a:off x="4654312" y="507332"/>
            <a:ext cx="7537688" cy="4849561"/>
          </a:xfrm>
          <a:prstGeom prst="rect">
            <a:avLst/>
          </a:prstGeom>
          <a:solidFill>
            <a:srgbClr val="F2F2F2"/>
          </a:solidFill>
          <a:ln w="12700">
            <a:miter lim="400000"/>
          </a:ln>
        </p:spPr>
        <p:txBody>
          <a:bodyPr lIns="45719" rIns="45719" anchor="ctr"/>
          <a:lstStyle/>
          <a:p>
            <a:pPr algn="ctr">
              <a:defRPr>
                <a:solidFill>
                  <a:srgbClr val="FFFFFF"/>
                </a:solidFill>
              </a:defRPr>
            </a:pPr>
          </a:p>
        </p:txBody>
      </p:sp>
      <p:sp>
        <p:nvSpPr>
          <p:cNvPr id="246" name="Rettangolo 7"/>
          <p:cNvSpPr/>
          <p:nvPr/>
        </p:nvSpPr>
        <p:spPr>
          <a:xfrm>
            <a:off x="15" y="0"/>
            <a:ext cx="4654298" cy="5864225"/>
          </a:xfrm>
          <a:prstGeom prst="rect">
            <a:avLst/>
          </a:prstGeom>
          <a:solidFill>
            <a:schemeClr val="accent1"/>
          </a:solidFill>
          <a:ln w="12700">
            <a:miter lim="400000"/>
          </a:ln>
        </p:spPr>
        <p:txBody>
          <a:bodyPr lIns="45719" rIns="45719"/>
          <a:lstStyle/>
          <a:p>
            <a:pPr/>
          </a:p>
        </p:txBody>
      </p:sp>
      <p:sp>
        <p:nvSpPr>
          <p:cNvPr id="247" name="Titolo Testo"/>
          <p:cNvSpPr txBox="1"/>
          <p:nvPr>
            <p:ph type="title"/>
          </p:nvPr>
        </p:nvSpPr>
        <p:spPr>
          <a:xfrm>
            <a:off x="1092200" y="1885125"/>
            <a:ext cx="3068834" cy="2093976"/>
          </a:xfrm>
          <a:prstGeom prst="rect">
            <a:avLst/>
          </a:prstGeom>
        </p:spPr>
        <p:txBody>
          <a:bodyPr anchor="ctr"/>
          <a:lstStyle>
            <a:lvl1pPr>
              <a:defRPr sz="4400">
                <a:solidFill>
                  <a:srgbClr val="FFFFFF"/>
                </a:solidFill>
              </a:defRPr>
            </a:lvl1pPr>
          </a:lstStyle>
          <a:p>
            <a:pPr/>
            <a:r>
              <a:t>Titolo Testo</a:t>
            </a:r>
          </a:p>
        </p:txBody>
      </p:sp>
      <p:sp>
        <p:nvSpPr>
          <p:cNvPr id="248" name="Corpo livello uno…"/>
          <p:cNvSpPr txBox="1"/>
          <p:nvPr>
            <p:ph type="body" sz="half" idx="1"/>
          </p:nvPr>
        </p:nvSpPr>
        <p:spPr>
          <a:xfrm>
            <a:off x="6518529" y="943430"/>
            <a:ext cx="4654297" cy="3977367"/>
          </a:xfrm>
          <a:prstGeom prst="rect">
            <a:avLst/>
          </a:prstGeom>
        </p:spPr>
        <p:txBody>
          <a:bodyPr anchor="ct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249" name="Rettangolo 17"/>
          <p:cNvSpPr/>
          <p:nvPr/>
        </p:nvSpPr>
        <p:spPr>
          <a:xfrm>
            <a:off x="4370251" y="2322779"/>
            <a:ext cx="1348379" cy="1218665"/>
          </a:xfrm>
          <a:prstGeom prst="rect">
            <a:avLst/>
          </a:prstGeom>
          <a:solidFill>
            <a:srgbClr val="242852"/>
          </a:solidFill>
          <a:ln w="12700">
            <a:miter lim="400000"/>
          </a:ln>
        </p:spPr>
        <p:txBody>
          <a:bodyPr lIns="45719" rIns="45719" anchor="ctr"/>
          <a:lstStyle/>
          <a:p>
            <a:pPr algn="ctr">
              <a:defRPr>
                <a:solidFill>
                  <a:srgbClr val="FFFFFF"/>
                </a:solidFill>
              </a:defRPr>
            </a:pPr>
          </a:p>
        </p:txBody>
      </p:sp>
      <p:sp>
        <p:nvSpPr>
          <p:cNvPr id="2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mmagine con didascalia">
    <p:spTree>
      <p:nvGrpSpPr>
        <p:cNvPr id="1" name=""/>
        <p:cNvGrpSpPr/>
        <p:nvPr/>
      </p:nvGrpSpPr>
      <p:grpSpPr>
        <a:xfrm>
          <a:off x="0" y="0"/>
          <a:ext cx="0" cy="0"/>
          <a:chOff x="0" y="0"/>
          <a:chExt cx="0" cy="0"/>
        </a:xfrm>
      </p:grpSpPr>
      <p:sp>
        <p:nvSpPr>
          <p:cNvPr id="257" name="Rettangolo 7"/>
          <p:cNvSpPr/>
          <p:nvPr/>
        </p:nvSpPr>
        <p:spPr>
          <a:xfrm>
            <a:off x="0" y="4578350"/>
            <a:ext cx="12188825" cy="2279650"/>
          </a:xfrm>
          <a:prstGeom prst="rect">
            <a:avLst/>
          </a:prstGeom>
          <a:solidFill>
            <a:srgbClr val="003773"/>
          </a:solidFill>
          <a:ln w="12700">
            <a:miter lim="400000"/>
          </a:ln>
        </p:spPr>
        <p:txBody>
          <a:bodyPr lIns="45719" rIns="45719"/>
          <a:lstStyle/>
          <a:p>
            <a:pPr/>
          </a:p>
        </p:txBody>
      </p:sp>
      <p:sp>
        <p:nvSpPr>
          <p:cNvPr id="258" name="Segnaposto immagine 2"/>
          <p:cNvSpPr/>
          <p:nvPr>
            <p:ph type="pic" idx="13"/>
          </p:nvPr>
        </p:nvSpPr>
        <p:spPr>
          <a:xfrm>
            <a:off x="14" y="0"/>
            <a:ext cx="12191987" cy="4578350"/>
          </a:xfrm>
          <a:prstGeom prst="rect">
            <a:avLst/>
          </a:prstGeom>
        </p:spPr>
        <p:txBody>
          <a:bodyPr lIns="91439" tIns="45719" rIns="91439" bIns="45719">
            <a:noAutofit/>
          </a:bodyPr>
          <a:lstStyle/>
          <a:p>
            <a:pPr/>
          </a:p>
        </p:txBody>
      </p:sp>
      <p:sp>
        <p:nvSpPr>
          <p:cNvPr id="259" name="Titolo Testo"/>
          <p:cNvSpPr txBox="1"/>
          <p:nvPr>
            <p:ph type="title"/>
          </p:nvPr>
        </p:nvSpPr>
        <p:spPr>
          <a:xfrm>
            <a:off x="1097278" y="4799362"/>
            <a:ext cx="10113646" cy="743683"/>
          </a:xfrm>
          <a:prstGeom prst="rect">
            <a:avLst/>
          </a:prstGeom>
        </p:spPr>
        <p:txBody>
          <a:bodyPr lIns="0" tIns="0" rIns="0" bIns="0"/>
          <a:lstStyle>
            <a:lvl1pPr algn="ctr">
              <a:defRPr sz="4400">
                <a:solidFill>
                  <a:srgbClr val="FFFFFF"/>
                </a:solidFill>
              </a:defRPr>
            </a:lvl1pPr>
          </a:lstStyle>
          <a:p>
            <a:pPr/>
            <a:r>
              <a:t>Titolo Testo</a:t>
            </a:r>
          </a:p>
        </p:txBody>
      </p:sp>
      <p:sp>
        <p:nvSpPr>
          <p:cNvPr id="260" name="Corpo livello uno…"/>
          <p:cNvSpPr txBox="1"/>
          <p:nvPr>
            <p:ph type="body" sz="quarter" idx="1"/>
          </p:nvPr>
        </p:nvSpPr>
        <p:spPr>
          <a:xfrm>
            <a:off x="1097278" y="5715000"/>
            <a:ext cx="10113266" cy="609600"/>
          </a:xfrm>
          <a:prstGeom prst="rect">
            <a:avLst/>
          </a:prstGeom>
        </p:spPr>
        <p:txBody>
          <a:bodyPr/>
          <a:lstStyle>
            <a:lvl1pPr marL="0" indent="0">
              <a:spcBef>
                <a:spcPts val="600"/>
              </a:spcBef>
              <a:buClrTx/>
              <a:buSzTx/>
              <a:buNone/>
              <a:defRPr sz="1800">
                <a:solidFill>
                  <a:srgbClr val="FFFFFF"/>
                </a:solidFill>
              </a:defRPr>
            </a:lvl1pPr>
            <a:lvl2pPr marL="0" indent="457200">
              <a:spcBef>
                <a:spcPts val="600"/>
              </a:spcBef>
              <a:buClrTx/>
              <a:buSzTx/>
              <a:buNone/>
              <a:defRPr sz="1800">
                <a:solidFill>
                  <a:srgbClr val="FFFFFF"/>
                </a:solidFill>
              </a:defRPr>
            </a:lvl2pPr>
            <a:lvl3pPr marL="0" indent="914400">
              <a:spcBef>
                <a:spcPts val="600"/>
              </a:spcBef>
              <a:buClrTx/>
              <a:buSzTx/>
              <a:buNone/>
              <a:defRPr sz="1800">
                <a:solidFill>
                  <a:srgbClr val="FFFFFF"/>
                </a:solidFill>
              </a:defRPr>
            </a:lvl3pPr>
            <a:lvl4pPr marL="0" indent="1371600">
              <a:spcBef>
                <a:spcPts val="600"/>
              </a:spcBef>
              <a:buClrTx/>
              <a:buSzTx/>
              <a:buNone/>
              <a:defRPr sz="1800">
                <a:solidFill>
                  <a:srgbClr val="FFFFFF"/>
                </a:solidFill>
              </a:defRPr>
            </a:lvl4pPr>
            <a:lvl5pPr marL="0" indent="1828800">
              <a:spcBef>
                <a:spcPts val="600"/>
              </a:spcBef>
              <a:buClrTx/>
              <a:buSzTx/>
              <a:buNone/>
              <a:defRPr sz="1800">
                <a:solidFill>
                  <a:srgbClr val="FFFFFF"/>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61" name="Rettangolo 8"/>
          <p:cNvSpPr/>
          <p:nvPr/>
        </p:nvSpPr>
        <p:spPr>
          <a:xfrm>
            <a:off x="3536950" y="4535901"/>
            <a:ext cx="5118100" cy="1256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62" name="Numero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Diapositiva titolo">
    <p:spTree>
      <p:nvGrpSpPr>
        <p:cNvPr id="1" name=""/>
        <p:cNvGrpSpPr/>
        <p:nvPr/>
      </p:nvGrpSpPr>
      <p:grpSpPr>
        <a:xfrm>
          <a:off x="0" y="0"/>
          <a:ext cx="0" cy="0"/>
          <a:chOff x="0" y="0"/>
          <a:chExt cx="0" cy="0"/>
        </a:xfrm>
      </p:grpSpPr>
      <p:sp>
        <p:nvSpPr>
          <p:cNvPr id="29" name="Parallelogramma 14"/>
          <p:cNvSpPr/>
          <p:nvPr/>
        </p:nvSpPr>
        <p:spPr>
          <a:xfrm>
            <a:off x="7972121" y="0"/>
            <a:ext cx="2857501"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p>
        </p:txBody>
      </p:sp>
      <p:sp>
        <p:nvSpPr>
          <p:cNvPr id="30" name="Rettangolo 11"/>
          <p:cNvSpPr/>
          <p:nvPr/>
        </p:nvSpPr>
        <p:spPr>
          <a:xfrm>
            <a:off x="4961187" y="0"/>
            <a:ext cx="153927" cy="6858000"/>
          </a:xfrm>
          <a:prstGeom prst="rect">
            <a:avLst/>
          </a:prstGeom>
          <a:solidFill>
            <a:srgbClr val="FFC000"/>
          </a:solidFill>
          <a:ln w="12700">
            <a:miter lim="400000"/>
          </a:ln>
        </p:spPr>
        <p:txBody>
          <a:bodyPr lIns="45719" rIns="45719" anchor="ctr"/>
          <a:lstStyle/>
          <a:p>
            <a:pPr algn="ctr">
              <a:defRPr>
                <a:solidFill>
                  <a:srgbClr val="FFFFFF"/>
                </a:solidFill>
              </a:defRPr>
            </a:pPr>
          </a:p>
        </p:txBody>
      </p:sp>
      <p:sp>
        <p:nvSpPr>
          <p:cNvPr id="31" name="Titolo Testo"/>
          <p:cNvSpPr txBox="1"/>
          <p:nvPr>
            <p:ph type="title"/>
          </p:nvPr>
        </p:nvSpPr>
        <p:spPr>
          <a:xfrm>
            <a:off x="6629400" y="758951"/>
            <a:ext cx="4526280" cy="3227516"/>
          </a:xfrm>
          <a:prstGeom prst="rect">
            <a:avLst/>
          </a:prstGeom>
        </p:spPr>
        <p:txBody>
          <a:bodyPr/>
          <a:lstStyle>
            <a:lvl1pPr>
              <a:defRPr sz="6000">
                <a:solidFill>
                  <a:srgbClr val="013D61"/>
                </a:solidFill>
              </a:defRPr>
            </a:lvl1pPr>
          </a:lstStyle>
          <a:p>
            <a:pPr/>
            <a:r>
              <a:t>Titolo Testo</a:t>
            </a:r>
          </a:p>
        </p:txBody>
      </p:sp>
      <p:sp>
        <p:nvSpPr>
          <p:cNvPr id="32" name="Corpo livello uno…"/>
          <p:cNvSpPr txBox="1"/>
          <p:nvPr>
            <p:ph type="body" sz="quarter" idx="1"/>
          </p:nvPr>
        </p:nvSpPr>
        <p:spPr>
          <a:xfrm>
            <a:off x="6632171" y="4508500"/>
            <a:ext cx="4526281" cy="1279653"/>
          </a:xfrm>
          <a:prstGeom prst="rect">
            <a:avLst/>
          </a:prstGeom>
        </p:spPr>
        <p:txBody>
          <a:bodyPr lIns="45719" tIns="45719" rIns="45719" bIns="45719"/>
          <a:lstStyle>
            <a:lvl1pPr marL="0" indent="0">
              <a:buClrTx/>
              <a:buSzTx/>
              <a:buNone/>
              <a:defRPr cap="all" spc="200" sz="2400"/>
            </a:lvl1pPr>
            <a:lvl2pPr marL="0" indent="457200">
              <a:buClrTx/>
              <a:buSzTx/>
              <a:buNone/>
              <a:defRPr cap="all" spc="200" sz="2400"/>
            </a:lvl2pPr>
            <a:lvl3pPr marL="0" indent="914400">
              <a:buClrTx/>
              <a:buSzTx/>
              <a:buNone/>
              <a:defRPr cap="all" spc="200" sz="2400"/>
            </a:lvl3pPr>
            <a:lvl4pPr marL="0" indent="1371600">
              <a:buClrTx/>
              <a:buSzTx/>
              <a:buNone/>
              <a:defRPr cap="all" spc="200" sz="2400"/>
            </a:lvl4pPr>
            <a:lvl5pPr marL="0" indent="1828800">
              <a:buClrTx/>
              <a:buSzTx/>
              <a:buNone/>
              <a:defRPr cap="all" spc="200"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33" name="Rettangolo 10"/>
          <p:cNvSpPr/>
          <p:nvPr/>
        </p:nvSpPr>
        <p:spPr>
          <a:xfrm>
            <a:off x="4876839" y="0"/>
            <a:ext cx="153927" cy="6858000"/>
          </a:xfrm>
          <a:prstGeom prst="rect">
            <a:avLst/>
          </a:prstGeom>
          <a:solidFill>
            <a:srgbClr val="2E3D92"/>
          </a:solidFill>
          <a:ln w="12700">
            <a:miter lim="400000"/>
          </a:ln>
        </p:spPr>
        <p:txBody>
          <a:bodyPr lIns="45719" rIns="45719" anchor="ctr"/>
          <a:lstStyle/>
          <a:p>
            <a:pPr algn="ctr">
              <a:defRPr>
                <a:solidFill>
                  <a:srgbClr val="FFFFFF"/>
                </a:solidFill>
              </a:defRPr>
            </a:pPr>
          </a:p>
        </p:txBody>
      </p:sp>
      <p:pic>
        <p:nvPicPr>
          <p:cNvPr id="34" name="Immagine 6" descr="Immagine 6"/>
          <p:cNvPicPr>
            <a:picLocks noChangeAspect="1"/>
          </p:cNvPicPr>
          <p:nvPr/>
        </p:nvPicPr>
        <p:blipFill>
          <a:blip r:embed="rId2">
            <a:extLst/>
          </a:blip>
          <a:stretch>
            <a:fillRect/>
          </a:stretch>
        </p:blipFill>
        <p:spPr>
          <a:xfrm>
            <a:off x="2886" y="3840"/>
            <a:ext cx="4881543" cy="6858001"/>
          </a:xfrm>
          <a:prstGeom prst="rect">
            <a:avLst/>
          </a:prstGeom>
          <a:ln w="12700">
            <a:miter lim="400000"/>
          </a:ln>
        </p:spPr>
      </p:pic>
      <p:sp>
        <p:nvSpPr>
          <p:cNvPr id="3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42" name="Titolo Testo"/>
          <p:cNvSpPr txBox="1"/>
          <p:nvPr>
            <p:ph type="title"/>
          </p:nvPr>
        </p:nvSpPr>
        <p:spPr>
          <a:prstGeom prst="rect">
            <a:avLst/>
          </a:prstGeom>
        </p:spPr>
        <p:txBody>
          <a:bodyPr/>
          <a:lstStyle/>
          <a:p>
            <a:pPr/>
            <a:r>
              <a:t>Titolo Testo</a:t>
            </a:r>
          </a:p>
        </p:txBody>
      </p:sp>
      <p:sp>
        <p:nvSpPr>
          <p:cNvPr id="43" name="Corpo livello uno…"/>
          <p:cNvSpPr txBox="1"/>
          <p:nvPr>
            <p:ph type="body" idx="1"/>
          </p:nvPr>
        </p:nvSpPr>
        <p:spPr>
          <a:xfrm>
            <a:off x="1216548" y="2108200"/>
            <a:ext cx="10058401" cy="3760892"/>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4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testazione sezione">
    <p:spTree>
      <p:nvGrpSpPr>
        <p:cNvPr id="1" name=""/>
        <p:cNvGrpSpPr/>
        <p:nvPr/>
      </p:nvGrpSpPr>
      <p:grpSpPr>
        <a:xfrm>
          <a:off x="0" y="0"/>
          <a:ext cx="0" cy="0"/>
          <a:chOff x="0" y="0"/>
          <a:chExt cx="0" cy="0"/>
        </a:xfrm>
      </p:grpSpPr>
      <p:grpSp>
        <p:nvGrpSpPr>
          <p:cNvPr id="53" name="Gruppo 3"/>
          <p:cNvGrpSpPr/>
          <p:nvPr/>
        </p:nvGrpSpPr>
        <p:grpSpPr>
          <a:xfrm>
            <a:off x="8166734" y="10622"/>
            <a:ext cx="2857501" cy="6847376"/>
            <a:chOff x="0" y="0"/>
            <a:chExt cx="2857500" cy="6847375"/>
          </a:xfrm>
        </p:grpSpPr>
        <p:sp>
          <p:nvSpPr>
            <p:cNvPr id="51"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52" name="Immagine 5" descr="Immagine 5"/>
            <p:cNvPicPr>
              <a:picLocks noChangeAspect="1"/>
            </p:cNvPicPr>
            <p:nvPr/>
          </p:nvPicPr>
          <p:blipFill>
            <a:blip r:embed="rId2">
              <a:extLst/>
            </a:blip>
            <a:stretch>
              <a:fillRect/>
            </a:stretch>
          </p:blipFill>
          <p:spPr>
            <a:xfrm>
              <a:off x="4" y="569574"/>
              <a:ext cx="2831283" cy="4929684"/>
            </a:xfrm>
            <a:prstGeom prst="rect">
              <a:avLst/>
            </a:prstGeom>
            <a:ln w="12700" cap="flat">
              <a:noFill/>
              <a:miter lim="400000"/>
            </a:ln>
            <a:effectLst/>
          </p:spPr>
        </p:pic>
      </p:grpSp>
      <p:sp>
        <p:nvSpPr>
          <p:cNvPr id="54" name="Segnaposto immagine 9"/>
          <p:cNvSpPr/>
          <p:nvPr>
            <p:ph type="pic" idx="13"/>
          </p:nvPr>
        </p:nvSpPr>
        <p:spPr>
          <a:xfrm>
            <a:off x="0" y="0"/>
            <a:ext cx="6311900" cy="6858000"/>
          </a:xfrm>
          <a:prstGeom prst="rect">
            <a:avLst/>
          </a:prstGeom>
        </p:spPr>
        <p:txBody>
          <a:bodyPr lIns="91439" tIns="45719" rIns="91439" bIns="45719">
            <a:noAutofit/>
          </a:bodyPr>
          <a:lstStyle/>
          <a:p>
            <a:pPr/>
          </a:p>
        </p:txBody>
      </p:sp>
      <p:sp>
        <p:nvSpPr>
          <p:cNvPr id="55" name="Rettangolo 12"/>
          <p:cNvSpPr/>
          <p:nvPr/>
        </p:nvSpPr>
        <p:spPr>
          <a:xfrm>
            <a:off x="2451099" y="3568700"/>
            <a:ext cx="8721726" cy="2308225"/>
          </a:xfrm>
          <a:prstGeom prst="rect">
            <a:avLst/>
          </a:prstGeom>
          <a:solidFill>
            <a:schemeClr val="accent1"/>
          </a:solidFill>
          <a:ln w="12700">
            <a:miter lim="400000"/>
          </a:ln>
        </p:spPr>
        <p:txBody>
          <a:bodyPr lIns="45719" rIns="45719" anchor="b"/>
          <a:lstStyle/>
          <a:p>
            <a:pPr algn="ctr">
              <a:defRPr sz="1400">
                <a:solidFill>
                  <a:srgbClr val="FFFFFF"/>
                </a:solidFill>
              </a:defRPr>
            </a:pPr>
          </a:p>
        </p:txBody>
      </p:sp>
      <p:sp>
        <p:nvSpPr>
          <p:cNvPr id="56" name="Titolo Testo"/>
          <p:cNvSpPr txBox="1"/>
          <p:nvPr>
            <p:ph type="title"/>
          </p:nvPr>
        </p:nvSpPr>
        <p:spPr>
          <a:xfrm>
            <a:off x="2641599" y="3746500"/>
            <a:ext cx="8331203" cy="1308100"/>
          </a:xfrm>
          <a:prstGeom prst="rect">
            <a:avLst/>
          </a:prstGeom>
        </p:spPr>
        <p:txBody>
          <a:bodyPr/>
          <a:lstStyle>
            <a:lvl1pPr>
              <a:defRPr>
                <a:solidFill>
                  <a:srgbClr val="FFFFFF"/>
                </a:solidFill>
              </a:defRPr>
            </a:lvl1pPr>
          </a:lstStyle>
          <a:p>
            <a:pPr/>
            <a:r>
              <a:t>Titolo Testo</a:t>
            </a:r>
          </a:p>
        </p:txBody>
      </p:sp>
      <p:sp>
        <p:nvSpPr>
          <p:cNvPr id="57" name="Corpo livello uno…"/>
          <p:cNvSpPr txBox="1"/>
          <p:nvPr>
            <p:ph type="body" sz="quarter" idx="1"/>
          </p:nvPr>
        </p:nvSpPr>
        <p:spPr>
          <a:xfrm>
            <a:off x="2641600" y="5219700"/>
            <a:ext cx="8331201" cy="586741"/>
          </a:xfrm>
          <a:prstGeom prst="rect">
            <a:avLst/>
          </a:prstGeom>
        </p:spPr>
        <p:txBody>
          <a:bodyPr lIns="45719" tIns="45719" rIns="45719" bIns="45719"/>
          <a:lstStyle>
            <a:lvl1pPr marL="0" indent="0">
              <a:buClrTx/>
              <a:buSzTx/>
              <a:buNone/>
              <a:defRPr cap="all" spc="200" sz="2400">
                <a:solidFill>
                  <a:srgbClr val="FFFFFF"/>
                </a:solidFill>
              </a:defRPr>
            </a:lvl1pPr>
            <a:lvl2pPr marL="0" indent="457200">
              <a:buClrTx/>
              <a:buSzTx/>
              <a:buNone/>
              <a:defRPr cap="all" spc="200" sz="2400">
                <a:solidFill>
                  <a:srgbClr val="FFFFFF"/>
                </a:solidFill>
              </a:defRPr>
            </a:lvl2pPr>
            <a:lvl3pPr marL="0" indent="914400">
              <a:buClrTx/>
              <a:buSzTx/>
              <a:buNone/>
              <a:defRPr cap="all" spc="200" sz="2400">
                <a:solidFill>
                  <a:srgbClr val="FFFFFF"/>
                </a:solidFill>
              </a:defRPr>
            </a:lvl3pPr>
            <a:lvl4pPr marL="0" indent="1371600">
              <a:buClrTx/>
              <a:buSzTx/>
              <a:buNone/>
              <a:defRPr cap="all" spc="200" sz="2400">
                <a:solidFill>
                  <a:srgbClr val="FFFFFF"/>
                </a:solidFill>
              </a:defRPr>
            </a:lvl4pPr>
            <a:lvl5pPr marL="0" indent="1828800">
              <a:buClrTx/>
              <a:buSzTx/>
              <a:buNone/>
              <a:defRPr cap="all" spc="200" sz="2400">
                <a:solidFill>
                  <a:srgbClr val="FFFFFF"/>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58" name="Rettangolo 13"/>
          <p:cNvSpPr/>
          <p:nvPr/>
        </p:nvSpPr>
        <p:spPr>
          <a:xfrm>
            <a:off x="3752850" y="3469101"/>
            <a:ext cx="5118100" cy="125667"/>
          </a:xfrm>
          <a:prstGeom prst="rect">
            <a:avLst/>
          </a:prstGeom>
          <a:solidFill>
            <a:srgbClr val="242852"/>
          </a:solidFill>
          <a:ln w="12700">
            <a:miter lim="400000"/>
          </a:ln>
        </p:spPr>
        <p:txBody>
          <a:bodyPr lIns="45719" rIns="45719" anchor="ctr"/>
          <a:lstStyle/>
          <a:p>
            <a:pPr algn="ctr">
              <a:defRPr>
                <a:solidFill>
                  <a:srgbClr val="FFFFFF"/>
                </a:solidFill>
              </a:defRPr>
            </a:pPr>
          </a:p>
        </p:txBody>
      </p:sp>
      <p:grpSp>
        <p:nvGrpSpPr>
          <p:cNvPr id="62" name="Gruppo 8"/>
          <p:cNvGrpSpPr/>
          <p:nvPr/>
        </p:nvGrpSpPr>
        <p:grpSpPr>
          <a:xfrm>
            <a:off x="-1" y="6133244"/>
            <a:ext cx="12192002" cy="714133"/>
            <a:chOff x="0" y="0"/>
            <a:chExt cx="12192000" cy="714132"/>
          </a:xfrm>
        </p:grpSpPr>
        <p:sp>
          <p:nvSpPr>
            <p:cNvPr id="59" name="Rettangolo 9"/>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0" name="Rettangolo 15"/>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61" name="Immagine 16" descr="Immagine 16"/>
            <p:cNvPicPr>
              <a:picLocks noChangeAspect="1"/>
            </p:cNvPicPr>
            <p:nvPr/>
          </p:nvPicPr>
          <p:blipFill>
            <a:blip r:embed="rId3">
              <a:extLst/>
            </a:blip>
            <a:stretch>
              <a:fillRect/>
            </a:stretch>
          </p:blipFill>
          <p:spPr>
            <a:xfrm>
              <a:off x="0" y="145173"/>
              <a:ext cx="12192000" cy="568960"/>
            </a:xfrm>
            <a:prstGeom prst="rect">
              <a:avLst/>
            </a:prstGeom>
            <a:ln w="12700" cap="flat">
              <a:noFill/>
              <a:miter lim="400000"/>
            </a:ln>
            <a:effectLst/>
          </p:spPr>
        </p:pic>
      </p:grpSp>
      <p:sp>
        <p:nvSpPr>
          <p:cNvPr id="6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Intestazione della sezione">
    <p:spTree>
      <p:nvGrpSpPr>
        <p:cNvPr id="1" name=""/>
        <p:cNvGrpSpPr/>
        <p:nvPr/>
      </p:nvGrpSpPr>
      <p:grpSpPr>
        <a:xfrm>
          <a:off x="0" y="0"/>
          <a:ext cx="0" cy="0"/>
          <a:chOff x="0" y="0"/>
          <a:chExt cx="0" cy="0"/>
        </a:xfrm>
      </p:grpSpPr>
      <p:sp>
        <p:nvSpPr>
          <p:cNvPr id="70" name="Segnaposto immagine 9"/>
          <p:cNvSpPr/>
          <p:nvPr>
            <p:ph type="pic" idx="13"/>
          </p:nvPr>
        </p:nvSpPr>
        <p:spPr>
          <a:xfrm>
            <a:off x="0" y="0"/>
            <a:ext cx="12192000" cy="6858000"/>
          </a:xfrm>
          <a:prstGeom prst="rect">
            <a:avLst/>
          </a:prstGeom>
        </p:spPr>
        <p:txBody>
          <a:bodyPr lIns="91439" tIns="45719" rIns="91439" bIns="45719">
            <a:noAutofit/>
          </a:bodyPr>
          <a:lstStyle/>
          <a:p>
            <a:pPr/>
          </a:p>
        </p:txBody>
      </p:sp>
      <p:sp>
        <p:nvSpPr>
          <p:cNvPr id="71" name="Rettangolo 12"/>
          <p:cNvSpPr/>
          <p:nvPr/>
        </p:nvSpPr>
        <p:spPr>
          <a:xfrm>
            <a:off x="1735138" y="3568700"/>
            <a:ext cx="8721726" cy="2308225"/>
          </a:xfrm>
          <a:prstGeom prst="rect">
            <a:avLst/>
          </a:prstGeom>
          <a:solidFill>
            <a:schemeClr val="accent1"/>
          </a:solidFill>
          <a:ln w="12700">
            <a:miter lim="400000"/>
          </a:ln>
        </p:spPr>
        <p:txBody>
          <a:bodyPr lIns="45719" rIns="45719" anchor="b"/>
          <a:lstStyle/>
          <a:p>
            <a:pPr algn="ctr">
              <a:defRPr sz="1400">
                <a:solidFill>
                  <a:srgbClr val="FFFFFF"/>
                </a:solidFill>
              </a:defRPr>
            </a:pPr>
          </a:p>
        </p:txBody>
      </p:sp>
      <p:sp>
        <p:nvSpPr>
          <p:cNvPr id="72" name="Titolo Testo"/>
          <p:cNvSpPr txBox="1"/>
          <p:nvPr>
            <p:ph type="title"/>
          </p:nvPr>
        </p:nvSpPr>
        <p:spPr>
          <a:xfrm>
            <a:off x="1930399" y="3746500"/>
            <a:ext cx="8331203" cy="1308100"/>
          </a:xfrm>
          <a:prstGeom prst="rect">
            <a:avLst/>
          </a:prstGeom>
        </p:spPr>
        <p:txBody>
          <a:bodyPr/>
          <a:lstStyle>
            <a:lvl1pPr algn="ctr">
              <a:defRPr>
                <a:solidFill>
                  <a:srgbClr val="FFFFFF"/>
                </a:solidFill>
              </a:defRPr>
            </a:lvl1pPr>
          </a:lstStyle>
          <a:p>
            <a:pPr/>
            <a:r>
              <a:t>Titolo Testo</a:t>
            </a:r>
          </a:p>
        </p:txBody>
      </p:sp>
      <p:sp>
        <p:nvSpPr>
          <p:cNvPr id="73" name="Corpo livello uno…"/>
          <p:cNvSpPr txBox="1"/>
          <p:nvPr>
            <p:ph type="body" sz="quarter" idx="1"/>
          </p:nvPr>
        </p:nvSpPr>
        <p:spPr>
          <a:xfrm>
            <a:off x="1930400" y="5219700"/>
            <a:ext cx="8331201" cy="586741"/>
          </a:xfrm>
          <a:prstGeom prst="rect">
            <a:avLst/>
          </a:prstGeom>
        </p:spPr>
        <p:txBody>
          <a:bodyPr lIns="45719" tIns="45719" rIns="45719" bIns="45719"/>
          <a:lstStyle>
            <a:lvl1pPr marL="0" indent="0" algn="ctr">
              <a:buClrTx/>
              <a:buSzTx/>
              <a:buNone/>
              <a:defRPr cap="all" spc="200" sz="2400">
                <a:solidFill>
                  <a:srgbClr val="FFFFFF"/>
                </a:solidFill>
              </a:defRPr>
            </a:lvl1pPr>
            <a:lvl2pPr marL="0" indent="457200" algn="ctr">
              <a:buClrTx/>
              <a:buSzTx/>
              <a:buNone/>
              <a:defRPr cap="all" spc="200" sz="2400">
                <a:solidFill>
                  <a:srgbClr val="FFFFFF"/>
                </a:solidFill>
              </a:defRPr>
            </a:lvl2pPr>
            <a:lvl3pPr marL="0" indent="914400" algn="ctr">
              <a:buClrTx/>
              <a:buSzTx/>
              <a:buNone/>
              <a:defRPr cap="all" spc="200" sz="2400">
                <a:solidFill>
                  <a:srgbClr val="FFFFFF"/>
                </a:solidFill>
              </a:defRPr>
            </a:lvl3pPr>
            <a:lvl4pPr marL="0" indent="1371600" algn="ctr">
              <a:buClrTx/>
              <a:buSzTx/>
              <a:buNone/>
              <a:defRPr cap="all" spc="200" sz="2400">
                <a:solidFill>
                  <a:srgbClr val="FFFFFF"/>
                </a:solidFill>
              </a:defRPr>
            </a:lvl4pPr>
            <a:lvl5pPr marL="0" indent="1828800" algn="ctr">
              <a:buClrTx/>
              <a:buSzTx/>
              <a:buNone/>
              <a:defRPr cap="all" spc="200" sz="2400">
                <a:solidFill>
                  <a:srgbClr val="FFFFFF"/>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74" name="Rettangolo 13"/>
          <p:cNvSpPr/>
          <p:nvPr/>
        </p:nvSpPr>
        <p:spPr>
          <a:xfrm>
            <a:off x="3536950" y="3469101"/>
            <a:ext cx="5118100" cy="125667"/>
          </a:xfrm>
          <a:prstGeom prst="rect">
            <a:avLst/>
          </a:prstGeom>
          <a:solidFill>
            <a:srgbClr val="242852"/>
          </a:solidFill>
          <a:ln w="12700">
            <a:miter lim="400000"/>
          </a:ln>
        </p:spPr>
        <p:txBody>
          <a:bodyPr lIns="45719" rIns="45719" anchor="ctr"/>
          <a:lstStyle/>
          <a:p>
            <a:pPr algn="ctr">
              <a:defRPr>
                <a:solidFill>
                  <a:srgbClr val="FFFFFF"/>
                </a:solidFill>
              </a:defRPr>
            </a:pPr>
          </a:p>
        </p:txBody>
      </p:sp>
      <p:grpSp>
        <p:nvGrpSpPr>
          <p:cNvPr id="78" name="Gruppo 3"/>
          <p:cNvGrpSpPr/>
          <p:nvPr/>
        </p:nvGrpSpPr>
        <p:grpSpPr>
          <a:xfrm>
            <a:off x="-1" y="6133244"/>
            <a:ext cx="12192002" cy="714133"/>
            <a:chOff x="0" y="0"/>
            <a:chExt cx="12192000" cy="714132"/>
          </a:xfrm>
        </p:grpSpPr>
        <p:sp>
          <p:nvSpPr>
            <p:cNvPr id="75" name="Rettangolo 4"/>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6" name="Rettangolo 5"/>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77" name="Immagine 8" descr="Immagine 8"/>
            <p:cNvPicPr>
              <a:picLocks noChangeAspect="1"/>
            </p:cNvPicPr>
            <p:nvPr/>
          </p:nvPicPr>
          <p:blipFill>
            <a:blip r:embed="rId2">
              <a:extLst/>
            </a:blip>
            <a:stretch>
              <a:fillRect/>
            </a:stretch>
          </p:blipFill>
          <p:spPr>
            <a:xfrm>
              <a:off x="0" y="145173"/>
              <a:ext cx="12192000" cy="568960"/>
            </a:xfrm>
            <a:prstGeom prst="rect">
              <a:avLst/>
            </a:prstGeom>
            <a:ln w="12700" cap="flat">
              <a:noFill/>
              <a:miter lim="400000"/>
            </a:ln>
            <a:effectLst/>
          </p:spPr>
        </p:pic>
      </p:grpSp>
      <p:sp>
        <p:nvSpPr>
          <p:cNvPr id="7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e contenuti">
    <p:spTree>
      <p:nvGrpSpPr>
        <p:cNvPr id="1" name=""/>
        <p:cNvGrpSpPr/>
        <p:nvPr/>
      </p:nvGrpSpPr>
      <p:grpSpPr>
        <a:xfrm>
          <a:off x="0" y="0"/>
          <a:ext cx="0" cy="0"/>
          <a:chOff x="0" y="0"/>
          <a:chExt cx="0" cy="0"/>
        </a:xfrm>
      </p:grpSpPr>
      <p:sp>
        <p:nvSpPr>
          <p:cNvPr id="86" name="Titolo Testo"/>
          <p:cNvSpPr txBox="1"/>
          <p:nvPr>
            <p:ph type="title"/>
          </p:nvPr>
        </p:nvSpPr>
        <p:spPr>
          <a:prstGeom prst="rect">
            <a:avLst/>
          </a:prstGeom>
        </p:spPr>
        <p:txBody>
          <a:bodyPr/>
          <a:lstStyle/>
          <a:p>
            <a:pPr/>
            <a:r>
              <a:t>Titolo Testo</a:t>
            </a:r>
          </a:p>
        </p:txBody>
      </p:sp>
      <p:sp>
        <p:nvSpPr>
          <p:cNvPr id="87" name="Corpo livello uno…"/>
          <p:cNvSpPr txBox="1"/>
          <p:nvPr>
            <p:ph type="body" sz="half" idx="1"/>
          </p:nvPr>
        </p:nvSpPr>
        <p:spPr>
          <a:xfrm>
            <a:off x="1097280" y="2120900"/>
            <a:ext cx="4639737" cy="374819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8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95" name="Titolo Testo"/>
          <p:cNvSpPr txBox="1"/>
          <p:nvPr>
            <p:ph type="title"/>
          </p:nvPr>
        </p:nvSpPr>
        <p:spPr>
          <a:prstGeom prst="rect">
            <a:avLst/>
          </a:prstGeom>
        </p:spPr>
        <p:txBody>
          <a:bodyPr/>
          <a:lstStyle/>
          <a:p>
            <a:pPr/>
            <a:r>
              <a:t>Titolo Testo</a:t>
            </a:r>
          </a:p>
        </p:txBody>
      </p:sp>
      <p:sp>
        <p:nvSpPr>
          <p:cNvPr id="96" name="Corpo livello uno…"/>
          <p:cNvSpPr txBox="1"/>
          <p:nvPr>
            <p:ph type="body" sz="quarter" idx="1"/>
          </p:nvPr>
        </p:nvSpPr>
        <p:spPr>
          <a:xfrm>
            <a:off x="1097280" y="2057400"/>
            <a:ext cx="4639737" cy="736282"/>
          </a:xfrm>
          <a:prstGeom prst="rect">
            <a:avLst/>
          </a:prstGeom>
        </p:spPr>
        <p:txBody>
          <a:bodyPr lIns="45719" tIns="45719" rIns="45719" bIns="45719" anchor="ctr"/>
          <a:lstStyle>
            <a:lvl1pPr marL="0" indent="0">
              <a:buClrTx/>
              <a:buSzTx/>
              <a:buNone/>
              <a:defRPr b="1" cap="all" sz="2400">
                <a:solidFill>
                  <a:schemeClr val="accent1"/>
                </a:solidFill>
              </a:defRPr>
            </a:lvl1pPr>
            <a:lvl2pPr marL="0" indent="457200">
              <a:buClrTx/>
              <a:buSzTx/>
              <a:buNone/>
              <a:defRPr b="1" cap="all" sz="2400">
                <a:solidFill>
                  <a:schemeClr val="accent1"/>
                </a:solidFill>
              </a:defRPr>
            </a:lvl2pPr>
            <a:lvl3pPr marL="0" indent="914400">
              <a:buClrTx/>
              <a:buSzTx/>
              <a:buNone/>
              <a:defRPr b="1" cap="all" sz="2400">
                <a:solidFill>
                  <a:schemeClr val="accent1"/>
                </a:solidFill>
              </a:defRPr>
            </a:lvl3pPr>
            <a:lvl4pPr marL="0" indent="1371600">
              <a:buClrTx/>
              <a:buSzTx/>
              <a:buNone/>
              <a:defRPr b="1" cap="all" sz="2400">
                <a:solidFill>
                  <a:schemeClr val="accent1"/>
                </a:solidFill>
              </a:defRPr>
            </a:lvl4pPr>
            <a:lvl5pPr marL="0" indent="1828800">
              <a:buClrTx/>
              <a:buSzTx/>
              <a:buNone/>
              <a:defRPr b="1" cap="all" sz="2400">
                <a:solidFill>
                  <a:schemeClr val="accent1"/>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97" name="Segnaposto testo 4"/>
          <p:cNvSpPr/>
          <p:nvPr>
            <p:ph type="body" sz="quarter" idx="13"/>
          </p:nvPr>
        </p:nvSpPr>
        <p:spPr>
          <a:xfrm>
            <a:off x="6515944" y="2057400"/>
            <a:ext cx="4639737" cy="736282"/>
          </a:xfrm>
          <a:prstGeom prst="rect">
            <a:avLst/>
          </a:prstGeom>
        </p:spPr>
        <p:txBody>
          <a:bodyPr lIns="45719" tIns="45719" rIns="45719" bIns="45719" anchor="ctr"/>
          <a:lstStyle/>
          <a:p>
            <a:pPr marL="0" indent="0">
              <a:buClrTx/>
              <a:buSzTx/>
              <a:buNone/>
              <a:defRPr b="1" cap="all" sz="2400">
                <a:solidFill>
                  <a:schemeClr val="accent1"/>
                </a:solidFill>
              </a:defRPr>
            </a:pPr>
          </a:p>
        </p:txBody>
      </p:sp>
      <p:sp>
        <p:nvSpPr>
          <p:cNvPr id="9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105" name="Titolo Testo"/>
          <p:cNvSpPr txBox="1"/>
          <p:nvPr>
            <p:ph type="title"/>
          </p:nvPr>
        </p:nvSpPr>
        <p:spPr>
          <a:prstGeom prst="rect">
            <a:avLst/>
          </a:prstGeom>
        </p:spPr>
        <p:txBody>
          <a:bodyPr/>
          <a:lstStyle/>
          <a:p>
            <a:pPr/>
            <a:r>
              <a:t>Titolo Testo</a:t>
            </a:r>
          </a:p>
        </p:txBody>
      </p:sp>
      <p:sp>
        <p:nvSpPr>
          <p:cNvPr id="10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uoto">
    <p:spTree>
      <p:nvGrpSpPr>
        <p:cNvPr id="1" name=""/>
        <p:cNvGrpSpPr/>
        <p:nvPr/>
      </p:nvGrpSpPr>
      <p:grpSpPr>
        <a:xfrm>
          <a:off x="0" y="0"/>
          <a:ext cx="0" cy="0"/>
          <a:chOff x="0" y="0"/>
          <a:chExt cx="0" cy="0"/>
        </a:xfrm>
      </p:grpSpPr>
      <p:grpSp>
        <p:nvGrpSpPr>
          <p:cNvPr id="116" name="Gruppo 19"/>
          <p:cNvGrpSpPr/>
          <p:nvPr/>
        </p:nvGrpSpPr>
        <p:grpSpPr>
          <a:xfrm>
            <a:off x="-1" y="6133244"/>
            <a:ext cx="12192002" cy="714133"/>
            <a:chOff x="0" y="0"/>
            <a:chExt cx="12192000" cy="714132"/>
          </a:xfrm>
        </p:grpSpPr>
        <p:sp>
          <p:nvSpPr>
            <p:cNvPr id="113" name="Rettangolo 9"/>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14" name="Rettangolo 8"/>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15" name="Immagine 11" descr="Immagine 11"/>
            <p:cNvPicPr>
              <a:picLocks noChangeAspect="1"/>
            </p:cNvPicPr>
            <p:nvPr/>
          </p:nvPicPr>
          <p:blipFill>
            <a:blip r:embed="rId2">
              <a:extLst/>
            </a:blip>
            <a:stretch>
              <a:fillRect/>
            </a:stretch>
          </p:blipFill>
          <p:spPr>
            <a:xfrm>
              <a:off x="0" y="145173"/>
              <a:ext cx="12192000" cy="568960"/>
            </a:xfrm>
            <a:prstGeom prst="rect">
              <a:avLst/>
            </a:prstGeom>
            <a:ln w="12700" cap="flat">
              <a:noFill/>
              <a:miter lim="400000"/>
            </a:ln>
            <a:effectLst/>
          </p:spPr>
        </p:pic>
      </p:grpSp>
      <p:grpSp>
        <p:nvGrpSpPr>
          <p:cNvPr id="119" name="Gruppo 18"/>
          <p:cNvGrpSpPr/>
          <p:nvPr/>
        </p:nvGrpSpPr>
        <p:grpSpPr>
          <a:xfrm>
            <a:off x="8166734" y="10622"/>
            <a:ext cx="2857501" cy="6119552"/>
            <a:chOff x="0" y="0"/>
            <a:chExt cx="2857500" cy="6119550"/>
          </a:xfrm>
        </p:grpSpPr>
        <p:sp>
          <p:nvSpPr>
            <p:cNvPr id="117" name="Parallelogramma 14"/>
            <p:cNvSpPr/>
            <p:nvPr/>
          </p:nvSpPr>
          <p:spPr>
            <a:xfrm>
              <a:off x="0" y="-1"/>
              <a:ext cx="2857500" cy="6119552"/>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118" name="Immagine 17" descr="Immagine 17"/>
            <p:cNvPicPr>
              <a:picLocks noChangeAspect="1"/>
            </p:cNvPicPr>
            <p:nvPr/>
          </p:nvPicPr>
          <p:blipFill>
            <a:blip r:embed="rId3">
              <a:extLst/>
            </a:blip>
            <a:stretch>
              <a:fillRect/>
            </a:stretch>
          </p:blipFill>
          <p:spPr>
            <a:xfrm>
              <a:off x="4" y="569573"/>
              <a:ext cx="2831283" cy="4929685"/>
            </a:xfrm>
            <a:prstGeom prst="rect">
              <a:avLst/>
            </a:prstGeom>
            <a:ln w="12700" cap="flat">
              <a:noFill/>
              <a:miter lim="400000"/>
            </a:ln>
            <a:effectLst/>
          </p:spPr>
        </p:pic>
      </p:grpSp>
      <p:sp>
        <p:nvSpPr>
          <p:cNvPr id="120" name="Numero diapositiva"/>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ttangolo 7"/>
          <p:cNvSpPr/>
          <p:nvPr/>
        </p:nvSpPr>
        <p:spPr>
          <a:xfrm>
            <a:off x="0" y="1011980"/>
            <a:ext cx="1036320" cy="685801"/>
          </a:xfrm>
          <a:prstGeom prst="rect">
            <a:avLst/>
          </a:prstGeom>
          <a:solidFill>
            <a:schemeClr val="accent1"/>
          </a:solidFill>
          <a:ln w="12700">
            <a:miter lim="400000"/>
          </a:ln>
        </p:spPr>
        <p:txBody>
          <a:bodyPr lIns="45719" rIns="45719" anchor="ctr"/>
          <a:lstStyle/>
          <a:p>
            <a:pPr algn="ctr">
              <a:defRPr>
                <a:solidFill>
                  <a:srgbClr val="FFFFFF"/>
                </a:solidFill>
              </a:defRPr>
            </a:pPr>
          </a:p>
        </p:txBody>
      </p:sp>
      <p:grpSp>
        <p:nvGrpSpPr>
          <p:cNvPr id="5" name="Gruppo 11"/>
          <p:cNvGrpSpPr/>
          <p:nvPr/>
        </p:nvGrpSpPr>
        <p:grpSpPr>
          <a:xfrm>
            <a:off x="8166734" y="10622"/>
            <a:ext cx="2857501" cy="6847376"/>
            <a:chOff x="0" y="0"/>
            <a:chExt cx="2857500" cy="6847375"/>
          </a:xfrm>
        </p:grpSpPr>
        <p:sp>
          <p:nvSpPr>
            <p:cNvPr id="3" name="Parallelogramma 14"/>
            <p:cNvSpPr/>
            <p:nvPr/>
          </p:nvSpPr>
          <p:spPr>
            <a:xfrm>
              <a:off x="0" y="0"/>
              <a:ext cx="2857500" cy="6847376"/>
            </a:xfrm>
            <a:prstGeom prst="rect">
              <a:avLst/>
            </a:prstGeom>
            <a:solidFill>
              <a:srgbClr val="FBFCF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4" name="Immagine 9" descr="Immagine 9"/>
            <p:cNvPicPr>
              <a:picLocks noChangeAspect="1"/>
            </p:cNvPicPr>
            <p:nvPr/>
          </p:nvPicPr>
          <p:blipFill>
            <a:blip r:embed="rId2">
              <a:extLst/>
            </a:blip>
            <a:stretch>
              <a:fillRect/>
            </a:stretch>
          </p:blipFill>
          <p:spPr>
            <a:xfrm>
              <a:off x="4" y="569574"/>
              <a:ext cx="2831283" cy="4929684"/>
            </a:xfrm>
            <a:prstGeom prst="rect">
              <a:avLst/>
            </a:prstGeom>
            <a:ln w="12700" cap="flat">
              <a:noFill/>
              <a:miter lim="400000"/>
            </a:ln>
            <a:effectLst/>
          </p:spPr>
        </p:pic>
      </p:grpSp>
      <p:sp>
        <p:nvSpPr>
          <p:cNvPr id="6" name="Titolo Testo"/>
          <p:cNvSpPr txBox="1"/>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Titolo Testo</a:t>
            </a:r>
          </a:p>
        </p:txBody>
      </p:sp>
      <p:grpSp>
        <p:nvGrpSpPr>
          <p:cNvPr id="10" name="Gruppo 2"/>
          <p:cNvGrpSpPr/>
          <p:nvPr/>
        </p:nvGrpSpPr>
        <p:grpSpPr>
          <a:xfrm>
            <a:off x="-1" y="6133244"/>
            <a:ext cx="12192002" cy="714133"/>
            <a:chOff x="0" y="0"/>
            <a:chExt cx="12192000" cy="714132"/>
          </a:xfrm>
        </p:grpSpPr>
        <p:sp>
          <p:nvSpPr>
            <p:cNvPr id="7" name="Rettangolo 3"/>
            <p:cNvSpPr/>
            <p:nvPr/>
          </p:nvSpPr>
          <p:spPr>
            <a:xfrm rot="16200000">
              <a:off x="6073140" y="-6073141"/>
              <a:ext cx="45720" cy="12192001"/>
            </a:xfrm>
            <a:prstGeom prst="rect">
              <a:avLst/>
            </a:prstGeom>
            <a:solidFill>
              <a:srgbClr val="FFC0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 name="Rettangolo 4"/>
            <p:cNvSpPr/>
            <p:nvPr/>
          </p:nvSpPr>
          <p:spPr>
            <a:xfrm rot="16200000">
              <a:off x="6044045" y="-6002483"/>
              <a:ext cx="103911" cy="12192001"/>
            </a:xfrm>
            <a:prstGeom prst="rect">
              <a:avLst/>
            </a:prstGeom>
            <a:solidFill>
              <a:srgbClr val="2E3D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9" name="Immagine 8" descr="Immagine 8"/>
            <p:cNvPicPr>
              <a:picLocks noChangeAspect="1"/>
            </p:cNvPicPr>
            <p:nvPr/>
          </p:nvPicPr>
          <p:blipFill>
            <a:blip r:embed="rId3">
              <a:extLst/>
            </a:blip>
            <a:stretch>
              <a:fillRect/>
            </a:stretch>
          </p:blipFill>
          <p:spPr>
            <a:xfrm>
              <a:off x="0" y="145173"/>
              <a:ext cx="12192000" cy="568960"/>
            </a:xfrm>
            <a:prstGeom prst="rect">
              <a:avLst/>
            </a:prstGeom>
            <a:ln w="12700" cap="flat">
              <a:noFill/>
              <a:miter lim="400000"/>
            </a:ln>
            <a:effectLst/>
          </p:spPr>
        </p:pic>
      </p:grpSp>
      <p:sp>
        <p:nvSpPr>
          <p:cNvPr id="11" name="Corpo livello uno…"/>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12" name="Numero diapositiva"/>
          <p:cNvSpPr txBox="1"/>
          <p:nvPr>
            <p:ph type="sldNum" sz="quarter" idx="2"/>
          </p:nvPr>
        </p:nvSpPr>
        <p:spPr>
          <a:xfrm>
            <a:off x="10918338" y="6513830"/>
            <a:ext cx="237342" cy="231140"/>
          </a:xfrm>
          <a:prstGeom prst="rect">
            <a:avLst/>
          </a:prstGeom>
          <a:ln w="12700">
            <a:miter lim="400000"/>
          </a:ln>
        </p:spPr>
        <p:txBody>
          <a:bodyPr wrap="none" lIns="45719" rIns="45719" anchor="ctr">
            <a:spAutoFit/>
          </a:bodyPr>
          <a:lstStyle>
            <a:lvl1pPr algn="r">
              <a:defRPr sz="1000">
                <a:solidFill>
                  <a:srgbClr val="40404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9pPr>
    </p:titleStyle>
    <p:bodyStyle>
      <a:lvl1pPr marL="266700" marR="0" indent="-266700"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1pPr>
      <a:lvl2pPr marL="404368" marR="0" indent="-203200"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2pPr>
      <a:lvl3pPr marL="645305" marR="0" indent="-261257"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3pPr>
      <a:lvl4pPr marL="828185" marR="0" indent="-261257"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4pPr>
      <a:lvl5pPr marL="1011065" marR="0" indent="-261257"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5pPr>
      <a:lvl6pPr marL="1197971" marR="0" indent="-326571"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6pPr>
      <a:lvl7pPr marL="1397971" marR="0" indent="-326571"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7pPr>
      <a:lvl8pPr marL="1597971" marR="0" indent="-326571"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8pPr>
      <a:lvl9pPr marL="1797971" marR="0" indent="-326571"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itolo 2"/>
          <p:cNvSpPr txBox="1"/>
          <p:nvPr>
            <p:ph type="title"/>
          </p:nvPr>
        </p:nvSpPr>
        <p:spPr>
          <a:xfrm>
            <a:off x="5488494" y="1076221"/>
            <a:ext cx="6312910" cy="3378747"/>
          </a:xfrm>
          <a:prstGeom prst="rect">
            <a:avLst/>
          </a:prstGeom>
        </p:spPr>
        <p:txBody>
          <a:bodyPr/>
          <a:lstStyle>
            <a:lvl1pPr algn="ctr" defTabSz="731520">
              <a:defRPr spc="-80" sz="4800">
                <a:solidFill>
                  <a:srgbClr val="304297"/>
                </a:solidFill>
              </a:defRPr>
            </a:lvl1pPr>
          </a:lstStyle>
          <a:p>
            <a:pPr/>
            <a:r>
              <a:t>L’utilizzo dell’intelligenza artificiale nel supporto nutrizionale al paziente bariatrico</a:t>
            </a:r>
          </a:p>
        </p:txBody>
      </p:sp>
      <p:sp>
        <p:nvSpPr>
          <p:cNvPr id="272" name="Sottotitolo 3"/>
          <p:cNvSpPr txBox="1"/>
          <p:nvPr>
            <p:ph type="body" sz="quarter" idx="1"/>
          </p:nvPr>
        </p:nvSpPr>
        <p:spPr>
          <a:xfrm>
            <a:off x="7641752" y="4915741"/>
            <a:ext cx="4263285" cy="1264498"/>
          </a:xfrm>
          <a:prstGeom prst="rect">
            <a:avLst/>
          </a:prstGeom>
        </p:spPr>
        <p:txBody>
          <a:bodyPr/>
          <a:lstStyle/>
          <a:p>
            <a:pPr algn="ctr" defTabSz="850391">
              <a:spcBef>
                <a:spcPts val="1100"/>
              </a:spcBef>
              <a:defRPr b="1" spc="186" sz="2604">
                <a:solidFill>
                  <a:srgbClr val="E79130"/>
                </a:solidFill>
              </a:defRPr>
            </a:pPr>
            <a:r>
              <a:t>pignata GINEVRA</a:t>
            </a:r>
          </a:p>
          <a:p>
            <a:pPr algn="ctr" defTabSz="850391">
              <a:spcBef>
                <a:spcPts val="1100"/>
              </a:spcBef>
              <a:defRPr b="1" spc="119" sz="1674">
                <a:solidFill>
                  <a:srgbClr val="E79130"/>
                </a:solidFill>
              </a:defRPr>
            </a:pPr>
            <a:r>
              <a:t>Biologa nutrizionista</a:t>
            </a:r>
          </a:p>
          <a:p>
            <a:pPr algn="ctr" defTabSz="850391">
              <a:spcBef>
                <a:spcPts val="1100"/>
              </a:spcBef>
              <a:defRPr b="1" spc="119" sz="1674">
                <a:solidFill>
                  <a:srgbClr val="E79130"/>
                </a:solidFill>
              </a:defRPr>
            </a:pPr>
            <a:r>
              <a:t>BRESCIA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PREVENIRE LA MALNUTRIZIONE"/>
          <p:cNvSpPr txBox="1"/>
          <p:nvPr>
            <p:ph type="title"/>
          </p:nvPr>
        </p:nvSpPr>
        <p:spPr>
          <a:xfrm>
            <a:off x="1066800" y="286603"/>
            <a:ext cx="10058400" cy="1450757"/>
          </a:xfrm>
          <a:prstGeom prst="rect">
            <a:avLst/>
          </a:prstGeom>
        </p:spPr>
        <p:txBody>
          <a:bodyPr/>
          <a:lstStyle/>
          <a:p>
            <a:pPr/>
            <a:r>
              <a:t>PREVENIRE LA MALNUTRIZIONE </a:t>
            </a:r>
          </a:p>
        </p:txBody>
      </p:sp>
      <p:sp>
        <p:nvSpPr>
          <p:cNvPr id="325" name="Nella pratica clinica, è fondamentale informare il paziente che andrà incontro a chirurgia metabolica e bariatrica dell’importanza della modifica dello stile di vita dopo l’intervento chirurgico.…"/>
          <p:cNvSpPr txBox="1"/>
          <p:nvPr/>
        </p:nvSpPr>
        <p:spPr>
          <a:xfrm>
            <a:off x="791486" y="2172299"/>
            <a:ext cx="10290412" cy="311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500">
                <a:latin typeface="Trebuchet MS"/>
                <a:ea typeface="Trebuchet MS"/>
                <a:cs typeface="Trebuchet MS"/>
                <a:sym typeface="Trebuchet MS"/>
              </a:defRPr>
            </a:pPr>
            <a:r>
              <a:t>Nella pratica clinica, è fondamentale informare il paziente che andrà incontro a chirurgia metabolica e bariatrica dell’importanza della modifica dello stile di vita dopo l’intervento chirurgico.</a:t>
            </a:r>
          </a:p>
          <a:p>
            <a:pPr defTabSz="457200">
              <a:defRPr sz="1500">
                <a:latin typeface="Trebuchet MS"/>
                <a:ea typeface="Trebuchet MS"/>
                <a:cs typeface="Trebuchet MS"/>
                <a:sym typeface="Trebuchet MS"/>
              </a:defRPr>
            </a:pPr>
          </a:p>
          <a:p>
            <a:pPr defTabSz="457200">
              <a:defRPr sz="1500">
                <a:latin typeface="Trebuchet MS"/>
                <a:ea typeface="Trebuchet MS"/>
                <a:cs typeface="Trebuchet MS"/>
                <a:sym typeface="Trebuchet MS"/>
              </a:defRPr>
            </a:pPr>
            <a:r>
              <a:t>Un attento monitoraggio post-operatorio migliora sia la perdita di peso prolungata che l’individuazione precoce delle complicanze. Questo monitoraggio però si concentra su date di calendario specifiche che non permettono di riconoscere tempestivamente il grado di aderenza alla dieta post-chirurgia e quindi eventuali carenze nutrizionali.</a:t>
            </a:r>
          </a:p>
          <a:p>
            <a:pPr defTabSz="457200">
              <a:defRPr sz="1500">
                <a:latin typeface="Trebuchet MS"/>
                <a:ea typeface="Trebuchet MS"/>
                <a:cs typeface="Trebuchet MS"/>
                <a:sym typeface="Trebuchet MS"/>
              </a:defRPr>
            </a:pPr>
          </a:p>
          <a:p>
            <a:pPr defTabSz="457200">
              <a:defRPr sz="1500">
                <a:latin typeface="Trebuchet MS"/>
                <a:ea typeface="Trebuchet MS"/>
                <a:cs typeface="Trebuchet MS"/>
                <a:sym typeface="Trebuchet MS"/>
              </a:defRPr>
            </a:pPr>
            <a:r>
              <a:t>I dispositivi indossabili (es. smartwatch) basati sull’intelligenza artificiale stanno rivoluzionando l’assistenza postoperatoria consentendo un monitoraggio continuo e in tempo reale dei pazienti al di fuori dell’ambiente ospedaliero =&gt; l’intelligenza artificiale potrebbe essere utilizzata per raccogliere parametri biochimici (es. glicemia, frequenza cardiaca) per:</a:t>
            </a:r>
          </a:p>
          <a:p>
            <a:pPr marL="150394" indent="-150394" defTabSz="457200">
              <a:buSzPct val="100000"/>
              <a:buChar char="-"/>
              <a:defRPr sz="1500">
                <a:latin typeface="Trebuchet MS"/>
                <a:ea typeface="Trebuchet MS"/>
                <a:cs typeface="Trebuchet MS"/>
                <a:sym typeface="Trebuchet MS"/>
              </a:defRPr>
            </a:pPr>
            <a:r>
              <a:t>avvisare gli operatori sanitari in caso di risultati anomali </a:t>
            </a:r>
          </a:p>
          <a:p>
            <a:pPr marL="150394" indent="-150394" defTabSz="457200">
              <a:buSzPct val="100000"/>
              <a:buChar char="-"/>
              <a:defRPr sz="1500">
                <a:latin typeface="Trebuchet MS"/>
                <a:ea typeface="Trebuchet MS"/>
                <a:cs typeface="Trebuchet MS"/>
                <a:sym typeface="Trebuchet MS"/>
              </a:defRPr>
            </a:pPr>
            <a:r>
              <a:t>coinvolgere i pazienti sui loro progressi incoraggiandoli nell’aderenza alle linee guida postoperatorie.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GESTIONE IPOGLICEMIA…"/>
          <p:cNvSpPr txBox="1"/>
          <p:nvPr>
            <p:ph type="title"/>
          </p:nvPr>
        </p:nvSpPr>
        <p:spPr>
          <a:xfrm>
            <a:off x="1295037" y="629502"/>
            <a:ext cx="10058401" cy="1450758"/>
          </a:xfrm>
          <a:prstGeom prst="rect">
            <a:avLst/>
          </a:prstGeom>
        </p:spPr>
        <p:txBody>
          <a:bodyPr/>
          <a:lstStyle/>
          <a:p>
            <a:pPr/>
            <a:r>
              <a:t>GESTIONE IPOGLICEMIA </a:t>
            </a:r>
          </a:p>
          <a:p>
            <a:pPr/>
            <a:r>
              <a:t>POST-BARIATRICA</a:t>
            </a:r>
          </a:p>
        </p:txBody>
      </p:sp>
      <p:sp>
        <p:nvSpPr>
          <p:cNvPr id="328" name="L’ipoglicemia post-bariatrica (PBH) è una complicanza metabolica tardiva della chirurgia bariatrica, caratterizzata da bassi livelli di glucosio nel sangue 1-3 ore dopo il pasto, in particolare se il pasto contiene carboidrati a rapido assorbimento.…"/>
          <p:cNvSpPr txBox="1"/>
          <p:nvPr/>
        </p:nvSpPr>
        <p:spPr>
          <a:xfrm>
            <a:off x="950794" y="2441781"/>
            <a:ext cx="10290412" cy="332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500">
                <a:latin typeface="Trebuchet MS"/>
                <a:ea typeface="Trebuchet MS"/>
                <a:cs typeface="Trebuchet MS"/>
                <a:sym typeface="Trebuchet MS"/>
              </a:defRPr>
            </a:pPr>
            <a:r>
              <a:t>L’ipoglicemia post-bariatrica (PBH) è una complicanza metabolica tardiva della chirurgia bariatrica, caratterizzata da bassi livelli di glucosio nel sangue 1-3 ore dopo il pasto, in particolare se il pasto contiene carboidrati a rapido assorbimento.</a:t>
            </a:r>
          </a:p>
          <a:p>
            <a:pPr defTabSz="457200">
              <a:defRPr sz="1500">
                <a:latin typeface="Trebuchet MS"/>
                <a:ea typeface="Trebuchet MS"/>
                <a:cs typeface="Trebuchet MS"/>
                <a:sym typeface="Trebuchet MS"/>
              </a:defRPr>
            </a:pPr>
          </a:p>
          <a:p>
            <a:pPr defTabSz="457200">
              <a:defRPr sz="1500">
                <a:latin typeface="Trebuchet MS"/>
                <a:ea typeface="Trebuchet MS"/>
                <a:cs typeface="Trebuchet MS"/>
                <a:sym typeface="Trebuchet MS"/>
              </a:defRPr>
            </a:pPr>
            <a:r>
              <a:t>PBH può essere gestita in modo efficace con appropriate misure nutrizionali, ma la loro implementazione nella vita quotidiana continua a rappresentare una sfida sia per i pazienti che per gli operatori sanitari.</a:t>
            </a:r>
          </a:p>
          <a:p>
            <a:pPr defTabSz="457200">
              <a:defRPr sz="1500">
                <a:latin typeface="Trebuchet MS"/>
                <a:ea typeface="Trebuchet MS"/>
                <a:cs typeface="Trebuchet MS"/>
                <a:sym typeface="Trebuchet MS"/>
              </a:defRPr>
            </a:pPr>
          </a:p>
          <a:p>
            <a:pPr defTabSz="457200">
              <a:defRPr sz="1500">
                <a:latin typeface="Trebuchet MS"/>
                <a:ea typeface="Trebuchet MS"/>
                <a:cs typeface="Trebuchet MS"/>
                <a:sym typeface="Trebuchet MS"/>
              </a:defRPr>
            </a:pPr>
            <a:r>
              <a:t>Le tecnologie digitali emergenti possono consentire un processo decisionale più informato attraverso un miglior accesso ai dati rilevanti per la gestione dei livelli di glucosio nell’ipoglicemia post-bariatrica =&gt; tra gli esempi figurano </a:t>
            </a:r>
            <a:r>
              <a:rPr b="1"/>
              <a:t>applicazioni per l’analisi automatizzata degli alimenti a partire da immagini dei pasti</a:t>
            </a:r>
            <a:r>
              <a:t> che consentono di collegare il glucosio misurato in continuo con dati alimentari e altri dati relativi alla salute.</a:t>
            </a:r>
          </a:p>
          <a:p>
            <a:pPr defTabSz="457200">
              <a:defRPr sz="1500">
                <a:latin typeface="Trebuchet MS"/>
                <a:ea typeface="Trebuchet MS"/>
                <a:cs typeface="Trebuchet MS"/>
                <a:sym typeface="Trebuchet MS"/>
              </a:defRPr>
            </a:pPr>
          </a:p>
          <a:p>
            <a:pPr defTabSz="457200">
              <a:defRPr sz="1500">
                <a:latin typeface="Trebuchet MS"/>
                <a:ea typeface="Trebuchet MS"/>
                <a:cs typeface="Trebuchet MS"/>
                <a:sym typeface="Trebuchet MS"/>
              </a:defRPr>
            </a:pPr>
            <a:r>
              <a:t>I dati multidimensionali risultanti possono essere elaborati con sistemi di intelligenza artificiale per sviluppare algoritmi predittivi con l’obiettivo di migliorare il controllo del glucosio, la sicurezza e la qualità di vita dei pazienti con PBH.</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0" name="Schermata 2025-10-11 alle 09.51.33.png" descr="Schermata 2025-10-11 alle 09.51.33.png"/>
          <p:cNvPicPr>
            <a:picLocks noChangeAspect="1"/>
          </p:cNvPicPr>
          <p:nvPr/>
        </p:nvPicPr>
        <p:blipFill>
          <a:blip r:embed="rId2">
            <a:extLst/>
          </a:blip>
          <a:stretch>
            <a:fillRect/>
          </a:stretch>
        </p:blipFill>
        <p:spPr>
          <a:xfrm>
            <a:off x="304803" y="289249"/>
            <a:ext cx="7514333" cy="4973726"/>
          </a:xfrm>
          <a:prstGeom prst="rect">
            <a:avLst/>
          </a:prstGeom>
          <a:ln w="12700">
            <a:miter lim="400000"/>
          </a:ln>
        </p:spPr>
      </p:pic>
      <p:sp>
        <p:nvSpPr>
          <p:cNvPr id="331" name="Figura 2. Flusso tecnico dell’app SNAQ - Schönenberger KA, Cossu L, Prendin F, et al. Digital solutions to diagnose and manage postbariatric hypoglycemia. Front Nutri. 2022;9:855223."/>
          <p:cNvSpPr txBox="1"/>
          <p:nvPr/>
        </p:nvSpPr>
        <p:spPr>
          <a:xfrm>
            <a:off x="497938" y="5404695"/>
            <a:ext cx="11196124"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700"/>
            </a:pPr>
            <a:r>
              <a:rPr sz="1600">
                <a:latin typeface="+mn-lt"/>
                <a:ea typeface="+mn-ea"/>
                <a:cs typeface="+mn-cs"/>
                <a:sym typeface="Helvetica"/>
              </a:rPr>
              <a:t>Figura 2. Flusso tecnico dell’app SNAQ - Schönenberger KA, Cossu L, Prendin F, et al. Digital solutions to diagnose and manage postbariatric hypoglycemia. </a:t>
            </a:r>
            <a:r>
              <a:rPr i="1" sz="1600">
                <a:latin typeface="+mn-lt"/>
                <a:ea typeface="+mn-ea"/>
                <a:cs typeface="+mn-cs"/>
                <a:sym typeface="Helvetica"/>
              </a:rPr>
              <a:t>Front Nutri</a:t>
            </a:r>
            <a:r>
              <a:rPr sz="1600">
                <a:latin typeface="+mn-lt"/>
                <a:ea typeface="+mn-ea"/>
                <a:cs typeface="+mn-cs"/>
                <a:sym typeface="Helvetica"/>
              </a:rPr>
              <a:t>. 2022;9:855223.</a:t>
            </a:r>
            <a:r>
              <a:t> </a:t>
            </a:r>
          </a:p>
        </p:txBody>
      </p:sp>
      <p:sp>
        <p:nvSpPr>
          <p:cNvPr id="332" name="L'app segmenta automaticamente le immagini dei pasti in componenti e ne riconosce gli alimenti.…"/>
          <p:cNvSpPr txBox="1"/>
          <p:nvPr/>
        </p:nvSpPr>
        <p:spPr>
          <a:xfrm>
            <a:off x="7836541" y="698348"/>
            <a:ext cx="4266785" cy="415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700"/>
            </a:pPr>
            <a:r>
              <a:t>L'app segmenta automaticamente le immagini dei pasti in componenti e ne riconosce gli alimenti. </a:t>
            </a:r>
          </a:p>
          <a:p>
            <a:pPr>
              <a:defRPr sz="1700"/>
            </a:pPr>
          </a:p>
          <a:p>
            <a:pPr>
              <a:defRPr sz="1700"/>
            </a:pPr>
            <a:r>
              <a:t>Se la foto viene scattata con una fotocamera con sensore di profondità, crea una mappa di profondità per stimare il volume di ciascun componente. </a:t>
            </a:r>
          </a:p>
          <a:p>
            <a:pPr>
              <a:defRPr sz="1700"/>
            </a:pPr>
            <a:r>
              <a:t>Dal volume e dal riconoscimento degli alimenti, può calcolare il peso di ciascun componente. </a:t>
            </a:r>
          </a:p>
          <a:p>
            <a:pPr>
              <a:defRPr sz="1700"/>
            </a:pPr>
            <a:r>
              <a:t>Utilizzando un database di composizione alimentare, la composizione “macronutriente” del pasto viene calcolata e visualizzata dall'utente insieme ai dati CGM corrispondenti.</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Schermata 2025-10-11 alle 10.05.27.png" descr="Schermata 2025-10-11 alle 10.05.27.png"/>
          <p:cNvPicPr>
            <a:picLocks noChangeAspect="1"/>
          </p:cNvPicPr>
          <p:nvPr/>
        </p:nvPicPr>
        <p:blipFill>
          <a:blip r:embed="rId2">
            <a:extLst/>
          </a:blip>
          <a:stretch>
            <a:fillRect/>
          </a:stretch>
        </p:blipFill>
        <p:spPr>
          <a:xfrm>
            <a:off x="5674788" y="307184"/>
            <a:ext cx="5828785" cy="5186153"/>
          </a:xfrm>
          <a:prstGeom prst="rect">
            <a:avLst/>
          </a:prstGeom>
          <a:ln w="12700">
            <a:miter lim="400000"/>
          </a:ln>
        </p:spPr>
      </p:pic>
      <p:sp>
        <p:nvSpPr>
          <p:cNvPr id="335" name="Figura 3. Schönenberger KA, Cossu L, Prendin F, et al. Digital solutions to diagnose and manage postbariatric hypoglycemia. Front Nutri. 2022;9:855223."/>
          <p:cNvSpPr txBox="1"/>
          <p:nvPr/>
        </p:nvSpPr>
        <p:spPr>
          <a:xfrm>
            <a:off x="737856" y="5519920"/>
            <a:ext cx="10716288"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700"/>
            </a:pPr>
            <a:r>
              <a:rPr sz="1600">
                <a:latin typeface="+mn-lt"/>
                <a:ea typeface="+mn-ea"/>
                <a:cs typeface="+mn-cs"/>
                <a:sym typeface="Helvetica"/>
              </a:rPr>
              <a:t>Figura 3. Schönenberger KA, Cossu L, Prendin F, et al. Digital solutions to diagnose and manage postbariatric hypoglycemia. </a:t>
            </a:r>
            <a:r>
              <a:rPr i="1" sz="1600">
                <a:latin typeface="+mn-lt"/>
                <a:ea typeface="+mn-ea"/>
                <a:cs typeface="+mn-cs"/>
                <a:sym typeface="Helvetica"/>
              </a:rPr>
              <a:t>Front Nutri</a:t>
            </a:r>
            <a:r>
              <a:rPr sz="1600">
                <a:latin typeface="+mn-lt"/>
                <a:ea typeface="+mn-ea"/>
                <a:cs typeface="+mn-cs"/>
                <a:sym typeface="Helvetica"/>
              </a:rPr>
              <a:t>. 2022;9:855223.</a:t>
            </a:r>
            <a:r>
              <a:t> </a:t>
            </a:r>
          </a:p>
        </p:txBody>
      </p:sp>
      <p:sp>
        <p:nvSpPr>
          <p:cNvPr id="336" name="A fianco vengono mostrati due diversi scenari di valutazione del pasto [(I) cena a base di ravioli con salsa di pomodoro e formaggio e (II) un croissant] con la corrispondente curva glicemica da un CGM collegato.…"/>
          <p:cNvSpPr txBox="1"/>
          <p:nvPr/>
        </p:nvSpPr>
        <p:spPr>
          <a:xfrm>
            <a:off x="431073" y="822540"/>
            <a:ext cx="5172351" cy="415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700"/>
            </a:pPr>
            <a:r>
              <a:t>A fianco vengono mostrati due diversi scenari di valutazione del pasto [(I) cena a base di ravioli con salsa di pomodoro e formaggio e (II) un croissant] con la corrispondente curva glicemica da un CGM collegato.</a:t>
            </a:r>
          </a:p>
          <a:p>
            <a:pPr>
              <a:defRPr sz="1700"/>
            </a:pPr>
          </a:p>
          <a:p>
            <a:pPr>
              <a:defRPr sz="1700"/>
            </a:pPr>
            <a:r>
              <a:t>La tecnologia potrebbe essere promettente perché elimina la necessità di diari alimentari (dispendiosi in termini di tempo e soggetti a errori), fornisce informazioni in tempo reale sull'assunzione di cibo e consente di personalizzare le strategie dietetiche quando collegata al CGM. </a:t>
            </a:r>
          </a:p>
          <a:p>
            <a:pPr>
              <a:defRPr sz="1700"/>
            </a:pPr>
          </a:p>
          <a:p>
            <a:pPr>
              <a:defRPr sz="1700"/>
            </a:pPr>
            <a:r>
              <a:t>Sono necessari test di usabilità e studi di efficacia clinica più completi per valutarne a pieno il potenziale per la gestione del PBH.</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LIMITI E POTENZIALI RISCHI DELL’IA"/>
          <p:cNvSpPr txBox="1"/>
          <p:nvPr>
            <p:ph type="title"/>
          </p:nvPr>
        </p:nvSpPr>
        <p:spPr>
          <a:prstGeom prst="rect">
            <a:avLst/>
          </a:prstGeom>
        </p:spPr>
        <p:txBody>
          <a:bodyPr/>
          <a:lstStyle/>
          <a:p>
            <a:pPr/>
            <a:r>
              <a:t>LIMITI E POTENZIALI RISCHI DELL’IA</a:t>
            </a:r>
          </a:p>
        </p:txBody>
      </p:sp>
      <p:sp>
        <p:nvSpPr>
          <p:cNvPr id="339" name="Privacy e sicurezza dei dati digitali dei pazienti…"/>
          <p:cNvSpPr txBox="1"/>
          <p:nvPr/>
        </p:nvSpPr>
        <p:spPr>
          <a:xfrm>
            <a:off x="978872" y="2048082"/>
            <a:ext cx="10295215" cy="377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66700" indent="-266700">
              <a:spcBef>
                <a:spcPts val="1200"/>
              </a:spcBef>
              <a:buClr>
                <a:schemeClr val="accent1"/>
              </a:buClr>
              <a:buSzPct val="100000"/>
              <a:buChar char="▪"/>
              <a:defRPr b="1" sz="2000">
                <a:solidFill>
                  <a:srgbClr val="FF2600"/>
                </a:solidFill>
              </a:defRPr>
            </a:pPr>
            <a:r>
              <a:t>Privacy e sicurezza dei dati digitali dei pazienti</a:t>
            </a:r>
          </a:p>
          <a:p>
            <a:pPr lvl="2" indent="457200">
              <a:spcBef>
                <a:spcPts val="1200"/>
              </a:spcBef>
              <a:defRPr sz="2000">
                <a:solidFill>
                  <a:srgbClr val="404040"/>
                </a:solidFill>
              </a:defRPr>
            </a:pPr>
            <a:r>
              <a:t>(necessità di progettare sistemi di IA basati su livelli adeguati di sicurezza per salvaguardare i dati dei pazienti)</a:t>
            </a:r>
          </a:p>
          <a:p>
            <a:pPr marL="266700" indent="-266700">
              <a:spcBef>
                <a:spcPts val="1200"/>
              </a:spcBef>
              <a:buClr>
                <a:schemeClr val="accent1"/>
              </a:buClr>
              <a:buSzPct val="100000"/>
              <a:buChar char="▪"/>
              <a:defRPr b="1" sz="2000">
                <a:solidFill>
                  <a:srgbClr val="FF2600"/>
                </a:solidFill>
              </a:defRPr>
            </a:pPr>
            <a:r>
              <a:t>Perdita di fiducia con possibile danneggiamento del rapporto medico-paziente</a:t>
            </a:r>
          </a:p>
          <a:p>
            <a:pPr lvl="2" indent="457200">
              <a:spcBef>
                <a:spcPts val="1200"/>
              </a:spcBef>
              <a:defRPr sz="2000">
                <a:solidFill>
                  <a:srgbClr val="404040"/>
                </a:solidFill>
              </a:defRPr>
            </a:pPr>
            <a:r>
              <a:t>(necessità di collaborazione tra esperti di IA e professionisti sanitari perché tali dispositivi vengano usati come strumenti di supporto e non come sostituti del giudizio umano)</a:t>
            </a:r>
          </a:p>
          <a:p>
            <a:pPr marL="266700" indent="-266700">
              <a:spcBef>
                <a:spcPts val="1200"/>
              </a:spcBef>
              <a:buClr>
                <a:schemeClr val="accent1"/>
              </a:buClr>
              <a:buSzPct val="100000"/>
              <a:buChar char="▪"/>
              <a:defRPr b="1" sz="2000">
                <a:solidFill>
                  <a:srgbClr val="FF2600"/>
                </a:solidFill>
              </a:defRPr>
            </a:pPr>
            <a:r>
              <a:t>Garantire la qualità e sicurezza dei sistemi di IA</a:t>
            </a:r>
          </a:p>
          <a:p>
            <a:pPr lvl="2" indent="457200">
              <a:spcBef>
                <a:spcPts val="1200"/>
              </a:spcBef>
              <a:defRPr sz="2000">
                <a:solidFill>
                  <a:srgbClr val="404040"/>
                </a:solidFill>
              </a:defRPr>
            </a:pPr>
            <a:r>
              <a:t>(necessità di programmi formativi sull’IA per operatori sanitari perché possano partecipare insieme agli informatici allo sviluppo degli strumenti/algoritmi)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Titolo 2"/>
          <p:cNvSpPr txBox="1"/>
          <p:nvPr>
            <p:ph type="title"/>
          </p:nvPr>
        </p:nvSpPr>
        <p:spPr>
          <a:xfrm>
            <a:off x="7597782" y="2931467"/>
            <a:ext cx="2370690" cy="995066"/>
          </a:xfrm>
          <a:prstGeom prst="rect">
            <a:avLst/>
          </a:prstGeom>
        </p:spPr>
        <p:txBody>
          <a:bodyPr/>
          <a:lstStyle>
            <a:lvl1pPr>
              <a:defRPr spc="-100"/>
            </a:lvl1pPr>
          </a:lstStyle>
          <a:p>
            <a:pPr/>
            <a:r>
              <a:t>Grazie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Titolo 6"/>
          <p:cNvSpPr txBox="1"/>
          <p:nvPr>
            <p:ph type="title"/>
          </p:nvPr>
        </p:nvSpPr>
        <p:spPr>
          <a:prstGeom prst="rect">
            <a:avLst/>
          </a:prstGeom>
        </p:spPr>
        <p:txBody>
          <a:bodyPr/>
          <a:lstStyle>
            <a:lvl1pPr>
              <a:defRPr spc="-35" sz="3400">
                <a:solidFill>
                  <a:schemeClr val="accent1">
                    <a:lumOff val="-9647"/>
                  </a:schemeClr>
                </a:solidFill>
              </a:defRPr>
            </a:lvl1pPr>
          </a:lstStyle>
          <a:p>
            <a:pPr/>
            <a:r>
              <a:t>Che cosa si intende per “intelligenza artificiale”?</a:t>
            </a:r>
          </a:p>
        </p:txBody>
      </p:sp>
      <p:sp>
        <p:nvSpPr>
          <p:cNvPr id="275" name="L’intelligenza artificiale (IA) è “l’abilità di una macchina di mostrare capacità umane quali il ragionamento, l’apprendimento, la pianificazione e la creatività”."/>
          <p:cNvSpPr txBox="1"/>
          <p:nvPr/>
        </p:nvSpPr>
        <p:spPr>
          <a:xfrm>
            <a:off x="1066800" y="2514016"/>
            <a:ext cx="100584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L’intelligenza artificiale (IA) è “</a:t>
            </a:r>
            <a:r>
              <a:rPr b="1">
                <a:solidFill>
                  <a:srgbClr val="FF2600"/>
                </a:solidFill>
              </a:rPr>
              <a:t>l’abilità di una macchina di mostrare capacità umane quali il ragionamento, l’apprendimento, la pianificazione e la creatività</a:t>
            </a:r>
            <a:r>
              <a:t>”. </a:t>
            </a:r>
          </a:p>
        </p:txBody>
      </p:sp>
      <p:sp>
        <p:nvSpPr>
          <p:cNvPr id="276" name="Definizione del Parlamento Europeo (2020)"/>
          <p:cNvSpPr txBox="1"/>
          <p:nvPr/>
        </p:nvSpPr>
        <p:spPr>
          <a:xfrm>
            <a:off x="6585544" y="3249929"/>
            <a:ext cx="449654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Definizione del Parlamento Europeo (2020)</a:t>
            </a:r>
          </a:p>
        </p:txBody>
      </p:sp>
      <p:sp>
        <p:nvSpPr>
          <p:cNvPr id="277" name="Utilizzando algoritmi e modelli computazionali, la “MACCHINA” (computer) simula i processi cognitivi umani come l’apprendimento, il ragionamento e la risoluzione dei problemi.…"/>
          <p:cNvSpPr txBox="1"/>
          <p:nvPr/>
        </p:nvSpPr>
        <p:spPr>
          <a:xfrm>
            <a:off x="1026695" y="4101036"/>
            <a:ext cx="10199570" cy="153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600">
                <a:latin typeface="Trebuchet MS"/>
                <a:ea typeface="Trebuchet MS"/>
                <a:cs typeface="Trebuchet MS"/>
                <a:sym typeface="Trebuchet MS"/>
              </a:defRPr>
            </a:pPr>
            <a:r>
              <a:t>Utilizzando algoritmi e modelli computazionali, la “MACCHINA” (computer) simula i processi cognitivi umani come l’apprendimento, il ragionamento e la risoluzione dei problemi.</a:t>
            </a:r>
          </a:p>
          <a:p>
            <a:pPr defTabSz="457200">
              <a:defRPr sz="1600">
                <a:latin typeface="Trebuchet MS"/>
                <a:ea typeface="Trebuchet MS"/>
                <a:cs typeface="Trebuchet MS"/>
                <a:sym typeface="Trebuchet MS"/>
              </a:defRPr>
            </a:pPr>
          </a:p>
          <a:p>
            <a:pPr defTabSz="457200">
              <a:defRPr sz="1600">
                <a:latin typeface="Trebuchet MS"/>
                <a:ea typeface="Trebuchet MS"/>
                <a:cs typeface="Trebuchet MS"/>
                <a:sym typeface="Trebuchet MS"/>
              </a:defRPr>
            </a:pPr>
            <a:r>
              <a:t>In medicina, l’IA viene applicata per analizzare grandi quantità di dati clinici e supportare i professionisti sanitari nel processo decisionale, dalla diagnosi precoce di malattie alla personalizzazione dei piani terapeutici, migliorando l’efficacia e l’efficienza delle cure.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APPLICAZIONI DELL’IA IN NUTRIZIONE CLINICA"/>
          <p:cNvSpPr txBox="1"/>
          <p:nvPr>
            <p:ph type="title" idx="4294967295"/>
          </p:nvPr>
        </p:nvSpPr>
        <p:spPr>
          <a:xfrm>
            <a:off x="1346200" y="693027"/>
            <a:ext cx="10058400" cy="714133"/>
          </a:xfrm>
          <a:prstGeom prst="rect">
            <a:avLst/>
          </a:prstGeom>
        </p:spPr>
        <p:txBody>
          <a:bodyPr/>
          <a:lstStyle>
            <a:lvl1pPr>
              <a:defRPr spc="-35" sz="3400">
                <a:solidFill>
                  <a:schemeClr val="accent1">
                    <a:lumOff val="-9647"/>
                  </a:schemeClr>
                </a:solidFill>
              </a:defRPr>
            </a:lvl1pPr>
          </a:lstStyle>
          <a:p>
            <a:pPr/>
            <a:r>
              <a:t>APPLICAZIONI DELL’IA IN NUTRIZIONE CLINICA</a:t>
            </a:r>
          </a:p>
        </p:txBody>
      </p:sp>
      <p:pic>
        <p:nvPicPr>
          <p:cNvPr id="280" name="Schermata 2025-10-04 alle 10.26.28.png" descr="Schermata 2025-10-04 alle 10.26.28.png"/>
          <p:cNvPicPr>
            <a:picLocks noChangeAspect="1"/>
          </p:cNvPicPr>
          <p:nvPr/>
        </p:nvPicPr>
        <p:blipFill>
          <a:blip r:embed="rId2">
            <a:extLst/>
          </a:blip>
          <a:stretch>
            <a:fillRect/>
          </a:stretch>
        </p:blipFill>
        <p:spPr>
          <a:xfrm>
            <a:off x="1258105" y="1462662"/>
            <a:ext cx="9675790" cy="3932676"/>
          </a:xfrm>
          <a:prstGeom prst="rect">
            <a:avLst/>
          </a:prstGeom>
          <a:ln w="12700">
            <a:miter lim="400000"/>
          </a:ln>
        </p:spPr>
      </p:pic>
      <p:sp>
        <p:nvSpPr>
          <p:cNvPr id="281" name="A. Bond, K. Mccay and S. Lal. Artificial intelligence &amp; clinical nutrition: What the future might have in store. Clinical Nutrition ESPEN 57 (2023) 543."/>
          <p:cNvSpPr txBox="1"/>
          <p:nvPr/>
        </p:nvSpPr>
        <p:spPr>
          <a:xfrm>
            <a:off x="4756021" y="5450840"/>
            <a:ext cx="6185819"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ts val="2300"/>
              </a:lnSpc>
              <a:spcBef>
                <a:spcPts val="1200"/>
              </a:spcBef>
              <a:defRPr b="1" sz="1200">
                <a:latin typeface="Times"/>
                <a:ea typeface="Times"/>
                <a:cs typeface="Times"/>
                <a:sym typeface="Times"/>
              </a:defRPr>
            </a:lvl1pPr>
          </a:lstStyle>
          <a:p>
            <a:pPr/>
            <a:r>
              <a:t>A. Bond, K. Mccay and S. Lal. Artificial intelligence &amp; clinical nutrition: What the future might have in store. Clinical Nutrition ESPEN 57 (2023) 543.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APPLICAZIONI DELL’IA IN NUTRIZIONE CLINICA"/>
          <p:cNvSpPr txBox="1"/>
          <p:nvPr>
            <p:ph type="title" idx="4294967295"/>
          </p:nvPr>
        </p:nvSpPr>
        <p:spPr>
          <a:xfrm>
            <a:off x="1346200" y="693027"/>
            <a:ext cx="10058400" cy="714133"/>
          </a:xfrm>
          <a:prstGeom prst="rect">
            <a:avLst/>
          </a:prstGeom>
        </p:spPr>
        <p:txBody>
          <a:bodyPr/>
          <a:lstStyle>
            <a:lvl1pPr>
              <a:defRPr spc="-35" sz="3400">
                <a:solidFill>
                  <a:schemeClr val="accent1">
                    <a:lumOff val="-9647"/>
                  </a:schemeClr>
                </a:solidFill>
              </a:defRPr>
            </a:lvl1pPr>
          </a:lstStyle>
          <a:p>
            <a:pPr/>
            <a:r>
              <a:t>APPLICAZIONI DELL’IA IN NUTRIZIONE CLINICA</a:t>
            </a:r>
          </a:p>
        </p:txBody>
      </p:sp>
      <p:pic>
        <p:nvPicPr>
          <p:cNvPr id="284" name="Schermata 2025-10-04 alle 10.26.28.png" descr="Schermata 2025-10-04 alle 10.26.28.png"/>
          <p:cNvPicPr>
            <a:picLocks noChangeAspect="1"/>
          </p:cNvPicPr>
          <p:nvPr/>
        </p:nvPicPr>
        <p:blipFill>
          <a:blip r:embed="rId2">
            <a:extLst/>
          </a:blip>
          <a:stretch>
            <a:fillRect/>
          </a:stretch>
        </p:blipFill>
        <p:spPr>
          <a:xfrm>
            <a:off x="1258105" y="1462662"/>
            <a:ext cx="9675790" cy="3932676"/>
          </a:xfrm>
          <a:prstGeom prst="rect">
            <a:avLst/>
          </a:prstGeom>
          <a:ln w="12700">
            <a:miter lim="400000"/>
          </a:ln>
        </p:spPr>
      </p:pic>
      <p:sp>
        <p:nvSpPr>
          <p:cNvPr id="285" name="A. Bond, K. Mccay and S. Lal. Artificial intelligence &amp; clinical nutrition: What the future might have in store. Clinical Nutrition ESPEN 57 (2023) 543."/>
          <p:cNvSpPr txBox="1"/>
          <p:nvPr/>
        </p:nvSpPr>
        <p:spPr>
          <a:xfrm>
            <a:off x="4756021" y="5450840"/>
            <a:ext cx="6185819"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ts val="2300"/>
              </a:lnSpc>
              <a:spcBef>
                <a:spcPts val="1200"/>
              </a:spcBef>
              <a:defRPr b="1" sz="1200">
                <a:latin typeface="Times"/>
                <a:ea typeface="Times"/>
                <a:cs typeface="Times"/>
                <a:sym typeface="Times"/>
              </a:defRPr>
            </a:lvl1pPr>
          </a:lstStyle>
          <a:p>
            <a:pPr/>
            <a:r>
              <a:t>A. Bond, K. Mccay and S. Lal. Artificial intelligence &amp; clinical nutrition: What the future might have in store. Clinical Nutrition ESPEN 57 (2023) 543.</a:t>
            </a:r>
          </a:p>
        </p:txBody>
      </p:sp>
      <p:sp>
        <p:nvSpPr>
          <p:cNvPr id="286" name="NUTRIZIONE PERSONALIZZATA…"/>
          <p:cNvSpPr txBox="1"/>
          <p:nvPr/>
        </p:nvSpPr>
        <p:spPr>
          <a:xfrm>
            <a:off x="3613879" y="1637029"/>
            <a:ext cx="7261893" cy="35839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solidFill>
                  <a:srgbClr val="FF2600"/>
                </a:solidFill>
                <a:latin typeface="Trebuchet MS"/>
                <a:ea typeface="Trebuchet MS"/>
                <a:cs typeface="Trebuchet MS"/>
                <a:sym typeface="Trebuchet MS"/>
              </a:defRPr>
            </a:pPr>
            <a:r>
              <a:t>NUTRIZIONE PERSONALIZZATA</a:t>
            </a:r>
          </a:p>
          <a:p>
            <a:pPr/>
          </a:p>
          <a:p>
            <a:pPr>
              <a:defRPr sz="1200"/>
            </a:pPr>
            <a:r>
              <a:t>Uno dei problemi nella gestione dell’obesità è la difficoltà dei pazienti nel mantenere a lungo termine le modifiche dello stile di vita; gli algoritmi di IA potrebbero essere utilizzati per fornire raccomandazioni nutrizionali personalizzate sulla base delle caratteristiche biologiche uniche di un individuo (genetica, metabolomica, microbioma intestinale, stile di vita e ambiente) migliorando così l’aderenza al trattamento.</a:t>
            </a:r>
          </a:p>
          <a:p>
            <a:pPr>
              <a:defRPr sz="1200"/>
            </a:pPr>
          </a:p>
          <a:p>
            <a:pPr>
              <a:defRPr sz="1200"/>
            </a:pPr>
            <a:r>
              <a:t>Nell’ambito della nutrizione clinica post-chirurgia bariatrica, gli algoritmi di intelligenza artificiale potrebbero:</a:t>
            </a:r>
          </a:p>
          <a:p>
            <a:pPr>
              <a:defRPr sz="1200"/>
            </a:pPr>
          </a:p>
          <a:p>
            <a:pPr marL="160421" indent="-160421">
              <a:buSzPct val="100000"/>
              <a:buAutoNum type="arabicPeriod" startAt="1"/>
              <a:defRPr sz="1200"/>
            </a:pPr>
            <a:r>
              <a:t>predire la PERDITA DI PESO (ed eventualmente la ripresa del peso) </a:t>
            </a:r>
          </a:p>
          <a:p>
            <a:pPr>
              <a:defRPr sz="1200"/>
            </a:pPr>
          </a:p>
          <a:p>
            <a:pPr marL="160421" indent="-160421">
              <a:buSzPct val="100000"/>
              <a:buAutoNum type="arabicPeriod" startAt="2"/>
              <a:defRPr sz="1200"/>
            </a:pPr>
            <a:r>
              <a:t>riconoscere precocemente la MALNUTRIZIONE </a:t>
            </a:r>
          </a:p>
          <a:p>
            <a:pPr>
              <a:defRPr sz="1200"/>
            </a:pPr>
          </a:p>
          <a:p>
            <a:pPr>
              <a:defRPr sz="1200"/>
            </a:pPr>
          </a:p>
          <a:p>
            <a:pPr>
              <a:defRPr sz="1200"/>
            </a:pPr>
          </a:p>
        </p:txBody>
      </p:sp>
      <p:sp>
        <p:nvSpPr>
          <p:cNvPr id="287" name="Ovale"/>
          <p:cNvSpPr/>
          <p:nvPr/>
        </p:nvSpPr>
        <p:spPr>
          <a:xfrm>
            <a:off x="1364917" y="2107221"/>
            <a:ext cx="2036186" cy="698259"/>
          </a:xfrm>
          <a:prstGeom prst="ellipse">
            <a:avLst/>
          </a:prstGeom>
          <a:ln w="15875">
            <a:solidFill>
              <a:srgbClr val="FF2600"/>
            </a:solidFill>
          </a:ln>
          <a:effectLst>
            <a:outerShdw sx="100000" sy="100000" kx="0" ky="0" algn="b" rotWithShape="0" blurRad="38100" dist="25400" dir="2700000">
              <a:srgbClr val="000000">
                <a:alpha val="60000"/>
              </a:srgbClr>
            </a:outerShdw>
          </a:effectLst>
        </p:spPr>
        <p:txBody>
          <a:bodyPr lIns="45719" rIns="45719" anchor="ct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PREDIRE LA PERDITA DI PESO"/>
          <p:cNvSpPr txBox="1"/>
          <p:nvPr>
            <p:ph type="title"/>
          </p:nvPr>
        </p:nvSpPr>
        <p:spPr>
          <a:prstGeom prst="rect">
            <a:avLst/>
          </a:prstGeom>
        </p:spPr>
        <p:txBody>
          <a:bodyPr/>
          <a:lstStyle/>
          <a:p>
            <a:pPr/>
            <a:r>
              <a:t>PREDIRE LA PERDITA DI PESO</a:t>
            </a:r>
          </a:p>
        </p:txBody>
      </p:sp>
      <p:sp>
        <p:nvSpPr>
          <p:cNvPr id="290" name="Le due procedure bariatriche più eseguite su scala mondiale sono la sleeve gastrectomy e il bypass gastrico; entrambe dimostrano una perdita di peso efficace - definita da una perdita di peso corporeo in eccesso di almeno il 50%.…"/>
          <p:cNvSpPr txBox="1"/>
          <p:nvPr/>
        </p:nvSpPr>
        <p:spPr>
          <a:xfrm>
            <a:off x="690116" y="2020244"/>
            <a:ext cx="10290412" cy="289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500">
                <a:latin typeface="Trebuchet MS"/>
                <a:ea typeface="Trebuchet MS"/>
                <a:cs typeface="Trebuchet MS"/>
                <a:sym typeface="Trebuchet MS"/>
              </a:defRPr>
            </a:pPr>
            <a:r>
              <a:t>Le due procedure bariatriche più eseguite su scala mondiale sono la sleeve gastrectomy e il bypass gastrico; entrambe dimostrano una perdita di peso efficace - definita da una perdita di peso corporeo in eccesso di almeno il 50%. </a:t>
            </a:r>
          </a:p>
          <a:p>
            <a:pPr defTabSz="457200">
              <a:defRPr sz="1500">
                <a:latin typeface="Trebuchet MS"/>
                <a:ea typeface="Trebuchet MS"/>
                <a:cs typeface="Trebuchet MS"/>
                <a:sym typeface="Trebuchet MS"/>
              </a:defRPr>
            </a:pPr>
          </a:p>
          <a:p>
            <a:pPr defTabSz="457200">
              <a:defRPr sz="1500">
                <a:latin typeface="Trebuchet MS"/>
                <a:ea typeface="Trebuchet MS"/>
                <a:cs typeface="Trebuchet MS"/>
                <a:sym typeface="Trebuchet MS"/>
              </a:defRPr>
            </a:pPr>
            <a:r>
              <a:t>Nonostante la maggior parte dei pazienti raggiunga quella che è considerata una perdita di peso “soddisfacente”, esiste una variabilità sia nel grado di perdita di peso che nella propensione a riprendere il peso perso.</a:t>
            </a:r>
          </a:p>
          <a:p>
            <a:pPr defTabSz="457200">
              <a:defRPr sz="1500">
                <a:latin typeface="Trebuchet MS"/>
                <a:ea typeface="Trebuchet MS"/>
                <a:cs typeface="Trebuchet MS"/>
                <a:sym typeface="Trebuchet MS"/>
              </a:defRPr>
            </a:pPr>
            <a:r>
              <a:t>Comprendere i meccanismi che influenzano questa variabilità nella perdita di peso può aiutare a prevedere i risultati della chirurgia bariatrica a livello individuale e trovare modalità mirate per migliorare i risultati della perdita di peso.</a:t>
            </a:r>
          </a:p>
          <a:p>
            <a:pPr defTabSz="457200">
              <a:defRPr sz="1500">
                <a:latin typeface="Trebuchet MS"/>
                <a:ea typeface="Trebuchet MS"/>
                <a:cs typeface="Trebuchet MS"/>
                <a:sym typeface="Trebuchet MS"/>
              </a:defRPr>
            </a:pPr>
          </a:p>
          <a:p>
            <a:pPr defTabSz="457200">
              <a:defRPr sz="1500">
                <a:latin typeface="Trebuchet MS"/>
                <a:ea typeface="Trebuchet MS"/>
                <a:cs typeface="Trebuchet MS"/>
                <a:sym typeface="Trebuchet MS"/>
              </a:defRPr>
            </a:pPr>
          </a:p>
          <a:p>
            <a:pPr defTabSz="457200">
              <a:defRPr sz="1500">
                <a:latin typeface="Trebuchet MS"/>
                <a:ea typeface="Trebuchet MS"/>
                <a:cs typeface="Trebuchet MS"/>
                <a:sym typeface="Trebuchet MS"/>
              </a:defRPr>
            </a:pPr>
            <a:r>
              <a:t>Ad esempio da uno </a:t>
            </a:r>
            <a:r>
              <a:rPr b="1"/>
              <a:t>studio di Miller et al.</a:t>
            </a:r>
            <a:r>
              <a:t> è emerso che le alterazioni metabolomiche sembrano essere associate ai risultati della perdita di peso dopo sleeve gastrectomy.</a:t>
            </a:r>
          </a:p>
          <a:p>
            <a:pPr defTabSz="457200">
              <a:defRPr sz="1500">
                <a:latin typeface="Trebuchet MS"/>
                <a:ea typeface="Trebuchet MS"/>
                <a:cs typeface="Trebuchet MS"/>
                <a:sym typeface="Trebuchet MS"/>
              </a:defRPr>
            </a:pPr>
            <a:r>
              <a:t>Sfruttando algoritmi di apprendimento automatico, i metaboliti pre-operatori (sierici e fecali) si sono rivelati altamente predittivi dei risultati della perdita di peso dei pazienti sotto studio*.</a:t>
            </a:r>
          </a:p>
        </p:txBody>
      </p:sp>
      <p:sp>
        <p:nvSpPr>
          <p:cNvPr id="291" name="*Limiti studio: esito di perdita di peso a breve termine (solo 3 mesi); piccola dimensione del campione (coorte femminile e caucasica)"/>
          <p:cNvSpPr txBox="1"/>
          <p:nvPr/>
        </p:nvSpPr>
        <p:spPr>
          <a:xfrm>
            <a:off x="617800" y="5376190"/>
            <a:ext cx="10435044" cy="2992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pPr/>
            <a:r>
              <a:t>*Limiti studio: esito di perdita di peso a breve termine (solo 3 mesi); piccola dimensione del campione (coorte femminile e caucasica)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PREDIRE LA PERDITA DI PESO"/>
          <p:cNvSpPr txBox="1"/>
          <p:nvPr>
            <p:ph type="title"/>
          </p:nvPr>
        </p:nvSpPr>
        <p:spPr>
          <a:prstGeom prst="rect">
            <a:avLst/>
          </a:prstGeom>
        </p:spPr>
        <p:txBody>
          <a:bodyPr/>
          <a:lstStyle/>
          <a:p>
            <a:pPr/>
            <a:r>
              <a:t>PREDIRE LA PERDITA DI PESO</a:t>
            </a:r>
          </a:p>
        </p:txBody>
      </p:sp>
      <p:sp>
        <p:nvSpPr>
          <p:cNvPr id="294" name="Miller W.M., Ziegler K.M., Yilmaz A., Saiyed N., Ustun I., Akyol S., Idler J., Sims M.D., Maddens M.E., Graham S.F. Association of Metabolomic Biomarkers with Sleeve Gastrectomy Weight Loss Outcomes. Metabolites. 2023"/>
          <p:cNvSpPr txBox="1"/>
          <p:nvPr/>
        </p:nvSpPr>
        <p:spPr>
          <a:xfrm>
            <a:off x="258553" y="5300423"/>
            <a:ext cx="11735853"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3700"/>
              </a:lnSpc>
              <a:defRPr sz="1600">
                <a:ln w="0" cap="flat">
                  <a:solidFill>
                    <a:srgbClr val="212121"/>
                  </a:solidFill>
                  <a:prstDash val="solid"/>
                  <a:miter lim="400000"/>
                </a:ln>
                <a:solidFill>
                  <a:srgbClr val="212121"/>
                </a:solidFill>
                <a:latin typeface="+mn-lt"/>
                <a:ea typeface="+mn-ea"/>
                <a:cs typeface="+mn-cs"/>
                <a:sym typeface="Helvetica"/>
              </a:defRPr>
            </a:lvl1pPr>
          </a:lstStyle>
          <a:p>
            <a:pPr/>
            <a:r>
              <a:t>Miller W.M., Ziegler K.M., Yilmaz A., Saiyed N., Ustun I., Akyol S., Idler J., Sims M.D., Maddens M.E., Graham S.F. Association of Metabolomic Biomarkers with Sleeve Gastrectomy Weight Loss Outcomes. Metabolites. 2023</a:t>
            </a:r>
          </a:p>
        </p:txBody>
      </p:sp>
      <p:pic>
        <p:nvPicPr>
          <p:cNvPr id="295" name="image1.png" descr="image1.png"/>
          <p:cNvPicPr>
            <a:picLocks noChangeAspect="1"/>
          </p:cNvPicPr>
          <p:nvPr/>
        </p:nvPicPr>
        <p:blipFill>
          <a:blip r:embed="rId2">
            <a:extLst/>
          </a:blip>
          <a:stretch>
            <a:fillRect/>
          </a:stretch>
        </p:blipFill>
        <p:spPr>
          <a:xfrm>
            <a:off x="6109881" y="2334042"/>
            <a:ext cx="5590811" cy="2707602"/>
          </a:xfrm>
          <a:prstGeom prst="rect">
            <a:avLst/>
          </a:prstGeom>
          <a:ln w="12700">
            <a:miter lim="400000"/>
          </a:ln>
        </p:spPr>
      </p:pic>
      <p:pic>
        <p:nvPicPr>
          <p:cNvPr id="296" name="image1.png" descr="image1.png"/>
          <p:cNvPicPr>
            <a:picLocks noChangeAspect="1"/>
          </p:cNvPicPr>
          <p:nvPr/>
        </p:nvPicPr>
        <p:blipFill>
          <a:blip r:embed="rId3">
            <a:extLst/>
          </a:blip>
          <a:stretch>
            <a:fillRect/>
          </a:stretch>
        </p:blipFill>
        <p:spPr>
          <a:xfrm>
            <a:off x="494282" y="2424919"/>
            <a:ext cx="5618322" cy="2603877"/>
          </a:xfrm>
          <a:prstGeom prst="rect">
            <a:avLst/>
          </a:prstGeom>
          <a:ln w="12700">
            <a:miter lim="400000"/>
          </a:ln>
        </p:spPr>
      </p:pic>
      <p:sp>
        <p:nvSpPr>
          <p:cNvPr id="297" name="Modelli predittivi dei metaboliti sierici e grafici ROC per i risultati della perdita di peso post-SG a tre mesi"/>
          <p:cNvSpPr txBox="1"/>
          <p:nvPr/>
        </p:nvSpPr>
        <p:spPr>
          <a:xfrm>
            <a:off x="672594" y="1819519"/>
            <a:ext cx="511902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500">
                <a:solidFill>
                  <a:srgbClr val="1F1F1F"/>
                </a:solidFill>
                <a:latin typeface="Trebuchet MS"/>
                <a:ea typeface="Trebuchet MS"/>
                <a:cs typeface="Trebuchet MS"/>
                <a:sym typeface="Trebuchet MS"/>
              </a:defRPr>
            </a:lvl1pPr>
          </a:lstStyle>
          <a:p>
            <a:pPr/>
            <a:r>
              <a:t>Modelli predittivi dei metaboliti sierici e grafici ROC per i risultati della perdita di peso post-SG a tre mesi</a:t>
            </a:r>
          </a:p>
        </p:txBody>
      </p:sp>
      <p:sp>
        <p:nvSpPr>
          <p:cNvPr id="298" name="Modelli predittivi dei metaboliti fecali e grafici ROC per i risultati della perdita di peso post-SG a tre mesi"/>
          <p:cNvSpPr txBox="1"/>
          <p:nvPr/>
        </p:nvSpPr>
        <p:spPr>
          <a:xfrm>
            <a:off x="6547592" y="1774081"/>
            <a:ext cx="511902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500">
                <a:solidFill>
                  <a:srgbClr val="1F1F1F"/>
                </a:solidFill>
                <a:latin typeface="Trebuchet MS"/>
                <a:ea typeface="Trebuchet MS"/>
                <a:cs typeface="Trebuchet MS"/>
                <a:sym typeface="Trebuchet MS"/>
              </a:defRPr>
            </a:lvl1pPr>
          </a:lstStyle>
          <a:p>
            <a:pPr/>
            <a:r>
              <a:t>Modelli predittivi dei metaboliti fecali e grafici ROC per i risultati della perdita di peso post-SG a tre mesi</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PREDIRE LA PERDITA DI PESO"/>
          <p:cNvSpPr txBox="1"/>
          <p:nvPr>
            <p:ph type="title"/>
          </p:nvPr>
        </p:nvSpPr>
        <p:spPr>
          <a:prstGeom prst="rect">
            <a:avLst/>
          </a:prstGeom>
        </p:spPr>
        <p:txBody>
          <a:bodyPr/>
          <a:lstStyle/>
          <a:p>
            <a:pPr/>
            <a:r>
              <a:t>PREDIRE LA PERDITA DI PESO</a:t>
            </a:r>
          </a:p>
        </p:txBody>
      </p:sp>
      <p:sp>
        <p:nvSpPr>
          <p:cNvPr id="301" name="Miller W.M., Ziegler K.M., Yilmaz A., Saiyed N., Ustun I., Akyol S., Idler J., Sims M.D., Maddens M.E., Graham S.F. Association of Metabolomic Biomarkers with Sleeve Gastrectomy Weight Loss Outcomes. Metabolites. 2023"/>
          <p:cNvSpPr txBox="1"/>
          <p:nvPr/>
        </p:nvSpPr>
        <p:spPr>
          <a:xfrm>
            <a:off x="258553" y="5300423"/>
            <a:ext cx="11735853"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3700"/>
              </a:lnSpc>
              <a:defRPr sz="1600">
                <a:ln w="0" cap="flat">
                  <a:solidFill>
                    <a:srgbClr val="212121"/>
                  </a:solidFill>
                  <a:prstDash val="solid"/>
                  <a:miter lim="400000"/>
                </a:ln>
                <a:solidFill>
                  <a:srgbClr val="212121"/>
                </a:solidFill>
                <a:latin typeface="+mn-lt"/>
                <a:ea typeface="+mn-ea"/>
                <a:cs typeface="+mn-cs"/>
                <a:sym typeface="Helvetica"/>
              </a:defRPr>
            </a:lvl1pPr>
          </a:lstStyle>
          <a:p>
            <a:pPr/>
            <a:r>
              <a:t>Miller W.M., Ziegler K.M., Yilmaz A., Saiyed N., Ustun I., Akyol S., Idler J., Sims M.D., Maddens M.E., Graham S.F. Association of Metabolomic Biomarkers with Sleeve Gastrectomy Weight Loss Outcomes. Metabolites. 2023</a:t>
            </a:r>
          </a:p>
        </p:txBody>
      </p:sp>
      <p:pic>
        <p:nvPicPr>
          <p:cNvPr id="302" name="image1.png" descr="image1.png"/>
          <p:cNvPicPr>
            <a:picLocks noChangeAspect="1"/>
          </p:cNvPicPr>
          <p:nvPr/>
        </p:nvPicPr>
        <p:blipFill>
          <a:blip r:embed="rId2">
            <a:extLst/>
          </a:blip>
          <a:stretch>
            <a:fillRect/>
          </a:stretch>
        </p:blipFill>
        <p:spPr>
          <a:xfrm>
            <a:off x="6109881" y="2334042"/>
            <a:ext cx="5590811" cy="2707602"/>
          </a:xfrm>
          <a:prstGeom prst="rect">
            <a:avLst/>
          </a:prstGeom>
          <a:ln w="12700">
            <a:miter lim="400000"/>
          </a:ln>
        </p:spPr>
      </p:pic>
      <p:pic>
        <p:nvPicPr>
          <p:cNvPr id="303" name="image1.png" descr="image1.png"/>
          <p:cNvPicPr>
            <a:picLocks noChangeAspect="1"/>
          </p:cNvPicPr>
          <p:nvPr/>
        </p:nvPicPr>
        <p:blipFill>
          <a:blip r:embed="rId3">
            <a:extLst/>
          </a:blip>
          <a:stretch>
            <a:fillRect/>
          </a:stretch>
        </p:blipFill>
        <p:spPr>
          <a:xfrm>
            <a:off x="494282" y="2424919"/>
            <a:ext cx="5618322" cy="2603877"/>
          </a:xfrm>
          <a:prstGeom prst="rect">
            <a:avLst/>
          </a:prstGeom>
          <a:ln w="12700">
            <a:miter lim="400000"/>
          </a:ln>
        </p:spPr>
      </p:pic>
      <p:sp>
        <p:nvSpPr>
          <p:cNvPr id="304" name="Modelli predittivi dei metaboliti sierici e grafici ROC per i risultati della perdita di peso post-SG a tre mesi"/>
          <p:cNvSpPr txBox="1"/>
          <p:nvPr/>
        </p:nvSpPr>
        <p:spPr>
          <a:xfrm>
            <a:off x="672594" y="1819519"/>
            <a:ext cx="511902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500">
                <a:solidFill>
                  <a:srgbClr val="1F1F1F"/>
                </a:solidFill>
                <a:latin typeface="Trebuchet MS"/>
                <a:ea typeface="Trebuchet MS"/>
                <a:cs typeface="Trebuchet MS"/>
                <a:sym typeface="Trebuchet MS"/>
              </a:defRPr>
            </a:lvl1pPr>
          </a:lstStyle>
          <a:p>
            <a:pPr/>
            <a:r>
              <a:t>Modelli predittivi dei metaboliti sierici e grafici ROC per i risultati della perdita di peso post-SG a tre mesi</a:t>
            </a:r>
          </a:p>
        </p:txBody>
      </p:sp>
      <p:sp>
        <p:nvSpPr>
          <p:cNvPr id="305" name="Modelli predittivi dei metaboliti fecali e grafici ROC per i risultati della perdita di peso post-SG a tre mesi"/>
          <p:cNvSpPr txBox="1"/>
          <p:nvPr/>
        </p:nvSpPr>
        <p:spPr>
          <a:xfrm>
            <a:off x="6547592" y="1774081"/>
            <a:ext cx="511902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500">
                <a:solidFill>
                  <a:srgbClr val="1F1F1F"/>
                </a:solidFill>
                <a:latin typeface="Trebuchet MS"/>
                <a:ea typeface="Trebuchet MS"/>
                <a:cs typeface="Trebuchet MS"/>
                <a:sym typeface="Trebuchet MS"/>
              </a:defRPr>
            </a:lvl1pPr>
          </a:lstStyle>
          <a:p>
            <a:pPr/>
            <a:r>
              <a:t>Modelli predittivi dei metaboliti fecali e grafici ROC per i risultati della perdita di peso post-SG a tre mesi</a:t>
            </a:r>
          </a:p>
        </p:txBody>
      </p:sp>
      <p:sp>
        <p:nvSpPr>
          <p:cNvPr id="306" name="E’ stata riscontrata una riduzione di 5 volte la concentrazione fecale di taurina nel gruppo con maggiore perdita di peso a 3 mesi da SG.…"/>
          <p:cNvSpPr txBox="1"/>
          <p:nvPr/>
        </p:nvSpPr>
        <p:spPr>
          <a:xfrm>
            <a:off x="565620" y="1916429"/>
            <a:ext cx="5475646" cy="3025141"/>
          </a:xfrm>
          <a:prstGeom prst="rect">
            <a:avLst/>
          </a:prstGeom>
          <a:solidFill>
            <a:schemeClr val="accent2">
              <a:lumOff val="19901"/>
            </a:schemeClr>
          </a:solidFill>
          <a:ln w="12700">
            <a:miter lim="400000"/>
          </a:ln>
          <a:extLst>
            <a:ext uri="{C572A759-6A51-4108-AA02-DFA0A04FC94B}">
              <ma14:wrappingTextBoxFlag xmlns:ma14="http://schemas.microsoft.com/office/mac/drawingml/2011/main" val="1"/>
            </a:ext>
          </a:extLst>
        </p:spPr>
        <p:txBody>
          <a:bodyPr lIns="45719" rIns="45719">
            <a:spAutoFit/>
          </a:bodyPr>
          <a:lstStyle/>
          <a:p>
            <a:pPr/>
          </a:p>
          <a:p>
            <a:pPr/>
            <a:r>
              <a:t>E’ stata riscontrata una riduzione di 5 volte la concentrazione fecale di taurina nel gruppo con maggiore perdita di peso a 3 mesi da SG.</a:t>
            </a:r>
          </a:p>
          <a:p>
            <a:pPr/>
          </a:p>
          <a:p>
            <a:pPr/>
            <a:r>
              <a:t>L’aa taurina potrebbe favorire la perdita di peso mediante la stimolazione del dispendio energetico (effetto anoressizzante), la modulazione del metabolismo lipidico e gli effetti antinfiammatori.</a:t>
            </a:r>
          </a:p>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PREDIRE LA PERDITA DI PESO"/>
          <p:cNvSpPr txBox="1"/>
          <p:nvPr>
            <p:ph type="title"/>
          </p:nvPr>
        </p:nvSpPr>
        <p:spPr>
          <a:prstGeom prst="rect">
            <a:avLst/>
          </a:prstGeom>
        </p:spPr>
        <p:txBody>
          <a:bodyPr/>
          <a:lstStyle/>
          <a:p>
            <a:pPr/>
            <a:r>
              <a:t>PREDIRE LA PERDITA DI PESO</a:t>
            </a:r>
          </a:p>
        </p:txBody>
      </p:sp>
      <p:sp>
        <p:nvSpPr>
          <p:cNvPr id="309" name="Miller W.M., Ziegler K.M., Yilmaz A., Saiyed N., Ustun I., Akyol S., Idler J., Sims M.D., Maddens M.E., Graham S.F. Association of Metabolomic Biomarkers with Sleeve Gastrectomy Weight Loss Outcomes. Metabolites. 2023"/>
          <p:cNvSpPr txBox="1"/>
          <p:nvPr/>
        </p:nvSpPr>
        <p:spPr>
          <a:xfrm>
            <a:off x="258553" y="5300423"/>
            <a:ext cx="11735853"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3700"/>
              </a:lnSpc>
              <a:defRPr sz="1600">
                <a:ln w="0" cap="flat">
                  <a:solidFill>
                    <a:srgbClr val="212121"/>
                  </a:solidFill>
                  <a:prstDash val="solid"/>
                  <a:miter lim="400000"/>
                </a:ln>
                <a:solidFill>
                  <a:srgbClr val="212121"/>
                </a:solidFill>
                <a:latin typeface="+mn-lt"/>
                <a:ea typeface="+mn-ea"/>
                <a:cs typeface="+mn-cs"/>
                <a:sym typeface="Helvetica"/>
              </a:defRPr>
            </a:lvl1pPr>
          </a:lstStyle>
          <a:p>
            <a:pPr/>
            <a:r>
              <a:t>Miller W.M., Ziegler K.M., Yilmaz A., Saiyed N., Ustun I., Akyol S., Idler J., Sims M.D., Maddens M.E., Graham S.F. Association of Metabolomic Biomarkers with Sleeve Gastrectomy Weight Loss Outcomes. Metabolites. 2023</a:t>
            </a:r>
          </a:p>
        </p:txBody>
      </p:sp>
      <p:pic>
        <p:nvPicPr>
          <p:cNvPr id="310" name="image1.png" descr="image1.png"/>
          <p:cNvPicPr>
            <a:picLocks noChangeAspect="1"/>
          </p:cNvPicPr>
          <p:nvPr/>
        </p:nvPicPr>
        <p:blipFill>
          <a:blip r:embed="rId2">
            <a:extLst/>
          </a:blip>
          <a:stretch>
            <a:fillRect/>
          </a:stretch>
        </p:blipFill>
        <p:spPr>
          <a:xfrm>
            <a:off x="6109881" y="2334042"/>
            <a:ext cx="5590811" cy="2707602"/>
          </a:xfrm>
          <a:prstGeom prst="rect">
            <a:avLst/>
          </a:prstGeom>
          <a:ln w="12700">
            <a:miter lim="400000"/>
          </a:ln>
        </p:spPr>
      </p:pic>
      <p:pic>
        <p:nvPicPr>
          <p:cNvPr id="311" name="image1.png" descr="image1.png"/>
          <p:cNvPicPr>
            <a:picLocks noChangeAspect="1"/>
          </p:cNvPicPr>
          <p:nvPr/>
        </p:nvPicPr>
        <p:blipFill>
          <a:blip r:embed="rId3">
            <a:extLst/>
          </a:blip>
          <a:stretch>
            <a:fillRect/>
          </a:stretch>
        </p:blipFill>
        <p:spPr>
          <a:xfrm>
            <a:off x="494282" y="2424919"/>
            <a:ext cx="5618322" cy="2603877"/>
          </a:xfrm>
          <a:prstGeom prst="rect">
            <a:avLst/>
          </a:prstGeom>
          <a:ln w="12700">
            <a:miter lim="400000"/>
          </a:ln>
        </p:spPr>
      </p:pic>
      <p:sp>
        <p:nvSpPr>
          <p:cNvPr id="312" name="Modelli predittivi dei metaboliti sierici e grafici ROC per i risultati della perdita di peso post-SG a tre mesi"/>
          <p:cNvSpPr txBox="1"/>
          <p:nvPr/>
        </p:nvSpPr>
        <p:spPr>
          <a:xfrm>
            <a:off x="672594" y="1819519"/>
            <a:ext cx="511902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500">
                <a:solidFill>
                  <a:srgbClr val="1F1F1F"/>
                </a:solidFill>
                <a:latin typeface="Trebuchet MS"/>
                <a:ea typeface="Trebuchet MS"/>
                <a:cs typeface="Trebuchet MS"/>
                <a:sym typeface="Trebuchet MS"/>
              </a:defRPr>
            </a:lvl1pPr>
          </a:lstStyle>
          <a:p>
            <a:pPr/>
            <a:r>
              <a:t>Modelli predittivi dei metaboliti sierici e grafici ROC per i risultati della perdita di peso post-SG a tre mesi</a:t>
            </a:r>
          </a:p>
        </p:txBody>
      </p:sp>
      <p:sp>
        <p:nvSpPr>
          <p:cNvPr id="313" name="Modelli predittivi dei metaboliti fecali e grafici ROC per i risultati della perdita di peso post-SG a tre mesi"/>
          <p:cNvSpPr txBox="1"/>
          <p:nvPr/>
        </p:nvSpPr>
        <p:spPr>
          <a:xfrm>
            <a:off x="6547592" y="1774081"/>
            <a:ext cx="511902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500">
                <a:solidFill>
                  <a:srgbClr val="1F1F1F"/>
                </a:solidFill>
                <a:latin typeface="Trebuchet MS"/>
                <a:ea typeface="Trebuchet MS"/>
                <a:cs typeface="Trebuchet MS"/>
                <a:sym typeface="Trebuchet MS"/>
              </a:defRPr>
            </a:lvl1pPr>
          </a:lstStyle>
          <a:p>
            <a:pPr/>
            <a:r>
              <a:t>Modelli predittivi dei metaboliti fecali e grafici ROC per i risultati della perdita di peso post-SG a tre mesi</a:t>
            </a:r>
          </a:p>
        </p:txBody>
      </p:sp>
      <p:sp>
        <p:nvSpPr>
          <p:cNvPr id="314" name="In linea con questa spiegazione, è stata riscontrata una riduzione di 4 volte la concentrazione della metionina solfossido sierica, nonchè alterazioni significative nel metabolismo della metionina sierica nel gruppo con più alto dimagrimento dopo SG, che potrebbero essere correlate a un maggior fabbisogno di sintesi di taurina."/>
          <p:cNvSpPr txBox="1"/>
          <p:nvPr/>
        </p:nvSpPr>
        <p:spPr>
          <a:xfrm>
            <a:off x="5965648" y="1649729"/>
            <a:ext cx="5879276" cy="3291841"/>
          </a:xfrm>
          <a:prstGeom prst="rect">
            <a:avLst/>
          </a:prstGeom>
          <a:solidFill>
            <a:schemeClr val="accent2">
              <a:lumOff val="19901"/>
            </a:schemeClr>
          </a:solidFill>
          <a:ln w="12700">
            <a:miter lim="400000"/>
          </a:ln>
          <a:extLst>
            <a:ext uri="{C572A759-6A51-4108-AA02-DFA0A04FC94B}">
              <ma14:wrappingTextBoxFlag xmlns:ma14="http://schemas.microsoft.com/office/mac/drawingml/2011/main" val="1"/>
            </a:ext>
          </a:extLst>
        </p:spPr>
        <p:txBody>
          <a:bodyPr lIns="45719" rIns="45719">
            <a:spAutoFit/>
          </a:bodyPr>
          <a:lstStyle/>
          <a:p>
            <a:pPr/>
          </a:p>
          <a:p>
            <a:pPr/>
          </a:p>
          <a:p>
            <a:pPr/>
          </a:p>
          <a:p>
            <a:pPr/>
            <a:r>
              <a:t>In linea con questa spiegazione, è stata riscontrata una riduzione di 4 volte la concentrazione della metionina solfossido sierica, nonchè alterazioni significative nel metabolismo della metionina sierica nel gruppo con più alto dimagrimento dopo SG, che potrebbero essere correlate a un maggior fabbisogno di sintesi di taurina.</a:t>
            </a:r>
          </a:p>
          <a:p>
            <a:pPr/>
          </a:p>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PREDIRE LA PERDITA DI PESO"/>
          <p:cNvSpPr txBox="1"/>
          <p:nvPr>
            <p:ph type="title"/>
          </p:nvPr>
        </p:nvSpPr>
        <p:spPr>
          <a:prstGeom prst="rect">
            <a:avLst/>
          </a:prstGeom>
        </p:spPr>
        <p:txBody>
          <a:bodyPr/>
          <a:lstStyle/>
          <a:p>
            <a:pPr/>
            <a:r>
              <a:t>PREDIRE LA PERDITA DI PESO</a:t>
            </a:r>
          </a:p>
        </p:txBody>
      </p:sp>
      <p:sp>
        <p:nvSpPr>
          <p:cNvPr id="317" name="Miller W.M., Ziegler K.M., Yilmaz A., Saiyed N., Ustun I., Akyol S., Idler J., Sims M.D., Maddens M.E., Graham S.F. Association of Metabolomic Biomarkers with Sleeve Gastrectomy Weight Loss Outcomes. Metabolites. 2023"/>
          <p:cNvSpPr txBox="1"/>
          <p:nvPr/>
        </p:nvSpPr>
        <p:spPr>
          <a:xfrm>
            <a:off x="258553" y="5300423"/>
            <a:ext cx="11735853"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3700"/>
              </a:lnSpc>
              <a:defRPr sz="1600">
                <a:ln w="0" cap="flat">
                  <a:solidFill>
                    <a:srgbClr val="212121"/>
                  </a:solidFill>
                  <a:prstDash val="solid"/>
                  <a:miter lim="400000"/>
                </a:ln>
                <a:solidFill>
                  <a:srgbClr val="212121"/>
                </a:solidFill>
                <a:latin typeface="+mn-lt"/>
                <a:ea typeface="+mn-ea"/>
                <a:cs typeface="+mn-cs"/>
                <a:sym typeface="Helvetica"/>
              </a:defRPr>
            </a:lvl1pPr>
          </a:lstStyle>
          <a:p>
            <a:pPr/>
            <a:r>
              <a:t>Miller W.M., Ziegler K.M., Yilmaz A., Saiyed N., Ustun I., Akyol S., Idler J., Sims M.D., Maddens M.E., Graham S.F. Association of Metabolomic Biomarkers with Sleeve Gastrectomy Weight Loss Outcomes. Metabolites. 2023</a:t>
            </a:r>
          </a:p>
        </p:txBody>
      </p:sp>
      <p:pic>
        <p:nvPicPr>
          <p:cNvPr id="318" name="image1.png" descr="image1.png"/>
          <p:cNvPicPr>
            <a:picLocks noChangeAspect="1"/>
          </p:cNvPicPr>
          <p:nvPr/>
        </p:nvPicPr>
        <p:blipFill>
          <a:blip r:embed="rId2">
            <a:extLst/>
          </a:blip>
          <a:stretch>
            <a:fillRect/>
          </a:stretch>
        </p:blipFill>
        <p:spPr>
          <a:xfrm>
            <a:off x="6109881" y="2334042"/>
            <a:ext cx="5590811" cy="2707602"/>
          </a:xfrm>
          <a:prstGeom prst="rect">
            <a:avLst/>
          </a:prstGeom>
          <a:ln w="12700">
            <a:miter lim="400000"/>
          </a:ln>
        </p:spPr>
      </p:pic>
      <p:pic>
        <p:nvPicPr>
          <p:cNvPr id="319" name="image1.png" descr="image1.png"/>
          <p:cNvPicPr>
            <a:picLocks noChangeAspect="1"/>
          </p:cNvPicPr>
          <p:nvPr/>
        </p:nvPicPr>
        <p:blipFill>
          <a:blip r:embed="rId3">
            <a:extLst/>
          </a:blip>
          <a:stretch>
            <a:fillRect/>
          </a:stretch>
        </p:blipFill>
        <p:spPr>
          <a:xfrm>
            <a:off x="494282" y="2424919"/>
            <a:ext cx="5618322" cy="2603877"/>
          </a:xfrm>
          <a:prstGeom prst="rect">
            <a:avLst/>
          </a:prstGeom>
          <a:ln w="12700">
            <a:miter lim="400000"/>
          </a:ln>
        </p:spPr>
      </p:pic>
      <p:sp>
        <p:nvSpPr>
          <p:cNvPr id="320" name="Modelli predittivi dei metaboliti sierici e grafici ROC per i risultati della perdita di peso post-SG a tre mesi"/>
          <p:cNvSpPr txBox="1"/>
          <p:nvPr/>
        </p:nvSpPr>
        <p:spPr>
          <a:xfrm>
            <a:off x="672594" y="1819519"/>
            <a:ext cx="511902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500">
                <a:solidFill>
                  <a:srgbClr val="1F1F1F"/>
                </a:solidFill>
                <a:latin typeface="Trebuchet MS"/>
                <a:ea typeface="Trebuchet MS"/>
                <a:cs typeface="Trebuchet MS"/>
                <a:sym typeface="Trebuchet MS"/>
              </a:defRPr>
            </a:lvl1pPr>
          </a:lstStyle>
          <a:p>
            <a:pPr/>
            <a:r>
              <a:t>Modelli predittivi dei metaboliti sierici e grafici ROC per i risultati della perdita di peso post-SG a tre mesi</a:t>
            </a:r>
          </a:p>
        </p:txBody>
      </p:sp>
      <p:sp>
        <p:nvSpPr>
          <p:cNvPr id="321" name="Modelli predittivi dei metaboliti fecali e grafici ROC per i risultati della perdita di peso post-SG a tre mesi"/>
          <p:cNvSpPr txBox="1"/>
          <p:nvPr/>
        </p:nvSpPr>
        <p:spPr>
          <a:xfrm>
            <a:off x="6547592" y="1774081"/>
            <a:ext cx="511902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500">
                <a:solidFill>
                  <a:srgbClr val="1F1F1F"/>
                </a:solidFill>
                <a:latin typeface="Trebuchet MS"/>
                <a:ea typeface="Trebuchet MS"/>
                <a:cs typeface="Trebuchet MS"/>
                <a:sym typeface="Trebuchet MS"/>
              </a:defRPr>
            </a:lvl1pPr>
          </a:lstStyle>
          <a:p>
            <a:pPr/>
            <a:r>
              <a:t>Modelli predittivi dei metaboliti fecali e grafici ROC per i risultati della perdita di peso post-SG a tre mesi</a:t>
            </a:r>
          </a:p>
        </p:txBody>
      </p:sp>
      <p:sp>
        <p:nvSpPr>
          <p:cNvPr id="322" name="Il gruppo con perdita di peso più alta ha mostrato maggiori aumenti nei corpi chetonici sierici, tra cui 3-beta-idrossibutirrico, acetone e acetoacetato, rispetto al gruppo con la perdita di peso più bassa.…"/>
          <p:cNvSpPr txBox="1"/>
          <p:nvPr/>
        </p:nvSpPr>
        <p:spPr>
          <a:xfrm>
            <a:off x="5965648" y="1649729"/>
            <a:ext cx="5879276" cy="3558541"/>
          </a:xfrm>
          <a:prstGeom prst="rect">
            <a:avLst/>
          </a:prstGeom>
          <a:solidFill>
            <a:schemeClr val="accent2">
              <a:lumOff val="19901"/>
            </a:schemeClr>
          </a:solidFill>
          <a:ln w="12700">
            <a:miter lim="400000"/>
          </a:ln>
          <a:extLst>
            <a:ext uri="{C572A759-6A51-4108-AA02-DFA0A04FC94B}">
              <ma14:wrappingTextBoxFlag xmlns:ma14="http://schemas.microsoft.com/office/mac/drawingml/2011/main" val="1"/>
            </a:ext>
          </a:extLst>
        </p:spPr>
        <p:txBody>
          <a:bodyPr lIns="45719" rIns="45719">
            <a:spAutoFit/>
          </a:bodyPr>
          <a:lstStyle/>
          <a:p>
            <a:pPr/>
          </a:p>
          <a:p>
            <a:pPr/>
            <a:r>
              <a:t>Il gruppo con perdita di peso più alta ha mostrato maggiori aumenti nei corpi chetonici sierici, tra cui 3-beta-idrossibutirrico, acetone e acetoacetato, rispetto al gruppo con la perdita di peso più bassa.</a:t>
            </a:r>
          </a:p>
          <a:p>
            <a:pPr/>
          </a:p>
          <a:p>
            <a:pPr/>
            <a:r>
              <a:t>Una spiegazione potrebbe essere che l’intervento di SG ha determinato una maggiore soppressione dell'appetito nel gruppo con la perdita di peso più elevata, portando a una maggiore restrizione calorica e di carboidrati, quindi alla chetosi e a un maggiore aumento dei corpi chetonici rispetto al gruppo con la perdita di peso più bassa.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etrospectVTI">
  <a:themeElements>
    <a:clrScheme name="RetrospectVTI">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VTI">
      <a:majorFont>
        <a:latin typeface="Calibri"/>
        <a:ea typeface="Calibri"/>
        <a:cs typeface="Calibri"/>
      </a:majorFont>
      <a:minorFont>
        <a:latin typeface="Helvetica"/>
        <a:ea typeface="Helvetica"/>
        <a:cs typeface="Helvetica"/>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trospectVTI">
  <a:themeElements>
    <a:clrScheme name="RetrospectVTI">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VTI">
      <a:majorFont>
        <a:latin typeface="Calibri"/>
        <a:ea typeface="Calibri"/>
        <a:cs typeface="Calibri"/>
      </a:majorFont>
      <a:minorFont>
        <a:latin typeface="Helvetica"/>
        <a:ea typeface="Helvetica"/>
        <a:cs typeface="Helvetica"/>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